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35" r:id="rId3"/>
    <p:sldId id="331" r:id="rId4"/>
    <p:sldId id="338" r:id="rId5"/>
    <p:sldId id="330" r:id="rId6"/>
    <p:sldId id="336" r:id="rId7"/>
    <p:sldId id="339" r:id="rId8"/>
    <p:sldId id="334" r:id="rId9"/>
    <p:sldId id="332" r:id="rId10"/>
    <p:sldId id="33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vzjIQTzccUtCdR9tnDx2LDqnS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8DC5AA-9B3A-426E-9435-C877EB955813}">
  <a:tblStyle styleId="{0A8DC5AA-9B3A-426E-9435-C877EB9558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19217-5DFF-4D6C-B069-DCBEA1257BF6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66AA8F-9722-4DFE-9EDA-96667EE894F1}">
      <dgm:prSet phldrT="[Text]"/>
      <dgm:spPr/>
      <dgm:t>
        <a:bodyPr/>
        <a:lstStyle/>
        <a:p>
          <a:r>
            <a:rPr lang="en-US" dirty="0"/>
            <a:t>Job advertised</a:t>
          </a:r>
        </a:p>
      </dgm:t>
    </dgm:pt>
    <dgm:pt modelId="{D72E93E1-C6CF-41B4-9FBD-315A20C845F5}" type="parTrans" cxnId="{5646A51C-80EC-4D52-ACCE-E27BFDD7FBCB}">
      <dgm:prSet/>
      <dgm:spPr/>
      <dgm:t>
        <a:bodyPr/>
        <a:lstStyle/>
        <a:p>
          <a:endParaRPr lang="en-US"/>
        </a:p>
      </dgm:t>
    </dgm:pt>
    <dgm:pt modelId="{923431B9-AF4F-4FEB-8E94-6FACDA11AF3F}" type="sibTrans" cxnId="{5646A51C-80EC-4D52-ACCE-E27BFDD7FBCB}">
      <dgm:prSet/>
      <dgm:spPr/>
      <dgm:t>
        <a:bodyPr/>
        <a:lstStyle/>
        <a:p>
          <a:endParaRPr lang="en-US"/>
        </a:p>
      </dgm:t>
    </dgm:pt>
    <dgm:pt modelId="{DA2A1755-2C07-4DB1-B544-03EB07D2CF63}">
      <dgm:prSet phldrT="[Text]"/>
      <dgm:spPr/>
      <dgm:t>
        <a:bodyPr/>
        <a:lstStyle/>
        <a:p>
          <a:r>
            <a:rPr lang="en-US" dirty="0"/>
            <a:t>Candidates apply via </a:t>
          </a:r>
          <a:r>
            <a:rPr lang="en-US" dirty="0" smtClean="0"/>
            <a:t>Company </a:t>
          </a:r>
          <a:r>
            <a:rPr lang="en-US" dirty="0"/>
            <a:t>job portal</a:t>
          </a:r>
        </a:p>
      </dgm:t>
    </dgm:pt>
    <dgm:pt modelId="{D716A3D2-373E-4264-871E-A90596AE30B0}" type="parTrans" cxnId="{5CC346DA-C303-42ED-BE73-495EF801CDBC}">
      <dgm:prSet/>
      <dgm:spPr/>
      <dgm:t>
        <a:bodyPr/>
        <a:lstStyle/>
        <a:p>
          <a:endParaRPr lang="en-US"/>
        </a:p>
      </dgm:t>
    </dgm:pt>
    <dgm:pt modelId="{2489A935-9514-4775-A6EC-D4172B602AB6}" type="sibTrans" cxnId="{5CC346DA-C303-42ED-BE73-495EF801CDBC}">
      <dgm:prSet/>
      <dgm:spPr/>
      <dgm:t>
        <a:bodyPr/>
        <a:lstStyle/>
        <a:p>
          <a:endParaRPr lang="en-US"/>
        </a:p>
      </dgm:t>
    </dgm:pt>
    <dgm:pt modelId="{C6AC3F83-17BC-43E8-8080-99D7BD111576}">
      <dgm:prSet phldrT="[Text]"/>
      <dgm:spPr/>
      <dgm:t>
        <a:bodyPr/>
        <a:lstStyle/>
        <a:p>
          <a:r>
            <a:rPr lang="en-US" dirty="0"/>
            <a:t>ARIZONA@WORK reviews application and resume in </a:t>
          </a:r>
          <a:r>
            <a:rPr lang="en-US" dirty="0" smtClean="0"/>
            <a:t>Company </a:t>
          </a:r>
          <a:r>
            <a:rPr lang="en-US" dirty="0"/>
            <a:t>job portal</a:t>
          </a:r>
        </a:p>
      </dgm:t>
    </dgm:pt>
    <dgm:pt modelId="{C5E5A848-6A8C-4CC9-BE7A-7736BF36009E}" type="parTrans" cxnId="{B198DFBC-E332-4B56-9961-495A3A50B1B3}">
      <dgm:prSet/>
      <dgm:spPr/>
      <dgm:t>
        <a:bodyPr/>
        <a:lstStyle/>
        <a:p>
          <a:endParaRPr lang="en-US"/>
        </a:p>
      </dgm:t>
    </dgm:pt>
    <dgm:pt modelId="{A178B1FF-616E-46F1-BBE4-007F81909B45}" type="sibTrans" cxnId="{B198DFBC-E332-4B56-9961-495A3A50B1B3}">
      <dgm:prSet/>
      <dgm:spPr/>
      <dgm:t>
        <a:bodyPr/>
        <a:lstStyle/>
        <a:p>
          <a:endParaRPr lang="en-US"/>
        </a:p>
      </dgm:t>
    </dgm:pt>
    <dgm:pt modelId="{1E399DEA-31A7-48B0-9026-12610CDE58F6}">
      <dgm:prSet phldrT="[Text]"/>
      <dgm:spPr/>
      <dgm:t>
        <a:bodyPr/>
        <a:lstStyle/>
        <a:p>
          <a:r>
            <a:rPr lang="en-US"/>
            <a:t>Candidates who meet required qualifications are scheduled for a screening</a:t>
          </a:r>
        </a:p>
      </dgm:t>
    </dgm:pt>
    <dgm:pt modelId="{DAA8504B-7B51-43C9-9068-09C4D8F9F9C4}" type="parTrans" cxnId="{FE386834-B043-418F-909E-202ECD7AFEDC}">
      <dgm:prSet/>
      <dgm:spPr/>
      <dgm:t>
        <a:bodyPr/>
        <a:lstStyle/>
        <a:p>
          <a:endParaRPr lang="en-US"/>
        </a:p>
      </dgm:t>
    </dgm:pt>
    <dgm:pt modelId="{F52B7361-233E-4CF5-BCE8-10A6AB4A4787}" type="sibTrans" cxnId="{FE386834-B043-418F-909E-202ECD7AFEDC}">
      <dgm:prSet/>
      <dgm:spPr/>
      <dgm:t>
        <a:bodyPr/>
        <a:lstStyle/>
        <a:p>
          <a:endParaRPr lang="en-US"/>
        </a:p>
      </dgm:t>
    </dgm:pt>
    <dgm:pt modelId="{7A26EFA2-EDDA-4BC8-8738-E3068A3BE17C}">
      <dgm:prSet phldrT="[Text]"/>
      <dgm:spPr/>
      <dgm:t>
        <a:bodyPr/>
        <a:lstStyle/>
        <a:p>
          <a:r>
            <a:rPr lang="en-US"/>
            <a:t>ARIZONA@WORK conducts screening</a:t>
          </a:r>
        </a:p>
      </dgm:t>
    </dgm:pt>
    <dgm:pt modelId="{9A48C919-8FCB-4556-9451-E636D7D8F1ED}" type="parTrans" cxnId="{FA00D7CE-6390-404B-AC88-09B96A113F83}">
      <dgm:prSet/>
      <dgm:spPr/>
      <dgm:t>
        <a:bodyPr/>
        <a:lstStyle/>
        <a:p>
          <a:endParaRPr lang="en-US"/>
        </a:p>
      </dgm:t>
    </dgm:pt>
    <dgm:pt modelId="{3885C14E-CBE1-4498-A679-2B290FA03D74}" type="sibTrans" cxnId="{FA00D7CE-6390-404B-AC88-09B96A113F83}">
      <dgm:prSet/>
      <dgm:spPr/>
      <dgm:t>
        <a:bodyPr/>
        <a:lstStyle/>
        <a:p>
          <a:endParaRPr lang="en-US"/>
        </a:p>
      </dgm:t>
    </dgm:pt>
    <dgm:pt modelId="{9B0DBCE7-880F-4C34-8B56-94444EDC8ED0}">
      <dgm:prSet/>
      <dgm:spPr/>
      <dgm:t>
        <a:bodyPr/>
        <a:lstStyle/>
        <a:p>
          <a:r>
            <a:rPr lang="en-US"/>
            <a:t>Candidates who successfully screen are scheduled for an interview</a:t>
          </a:r>
        </a:p>
      </dgm:t>
    </dgm:pt>
    <dgm:pt modelId="{036A4C16-4014-471E-9E62-5E6CDD4028C8}" type="parTrans" cxnId="{4E5EC977-9407-42F9-B10E-067A979FEBBF}">
      <dgm:prSet/>
      <dgm:spPr/>
      <dgm:t>
        <a:bodyPr/>
        <a:lstStyle/>
        <a:p>
          <a:endParaRPr lang="en-US"/>
        </a:p>
      </dgm:t>
    </dgm:pt>
    <dgm:pt modelId="{FD85171D-4C01-421D-850A-66873456FF76}" type="sibTrans" cxnId="{4E5EC977-9407-42F9-B10E-067A979FEBBF}">
      <dgm:prSet/>
      <dgm:spPr/>
      <dgm:t>
        <a:bodyPr/>
        <a:lstStyle/>
        <a:p>
          <a:endParaRPr lang="en-US"/>
        </a:p>
      </dgm:t>
    </dgm:pt>
    <dgm:pt modelId="{18205E6F-9B7C-437E-9CCB-F75128F8F3FA}">
      <dgm:prSet/>
      <dgm:spPr/>
      <dgm:t>
        <a:bodyPr/>
        <a:lstStyle/>
        <a:p>
          <a:r>
            <a:rPr lang="en-US" dirty="0"/>
            <a:t>Advertisement is shared throughout ARIZONA@WORK </a:t>
          </a:r>
          <a:r>
            <a:rPr lang="en-US" dirty="0" smtClean="0"/>
            <a:t>network, social media channels, etc.</a:t>
          </a:r>
          <a:endParaRPr lang="en-US" dirty="0"/>
        </a:p>
      </dgm:t>
    </dgm:pt>
    <dgm:pt modelId="{5766FADF-837F-4840-9FB4-C9689CA41AC6}" type="parTrans" cxnId="{2DCB5522-B6F0-491A-8F65-A54D8E80A000}">
      <dgm:prSet/>
      <dgm:spPr/>
      <dgm:t>
        <a:bodyPr/>
        <a:lstStyle/>
        <a:p>
          <a:endParaRPr lang="en-US"/>
        </a:p>
      </dgm:t>
    </dgm:pt>
    <dgm:pt modelId="{1EA6A9C9-1E4B-4249-9FD6-AEA999AF73A9}" type="sibTrans" cxnId="{2DCB5522-B6F0-491A-8F65-A54D8E80A000}">
      <dgm:prSet/>
      <dgm:spPr/>
      <dgm:t>
        <a:bodyPr/>
        <a:lstStyle/>
        <a:p>
          <a:endParaRPr lang="en-US"/>
        </a:p>
      </dgm:t>
    </dgm:pt>
    <dgm:pt modelId="{765EEE13-53D0-4871-A3CE-355D3F198979}" type="pres">
      <dgm:prSet presAssocID="{6E019217-5DFF-4D6C-B069-DCBEA1257B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035CD-7AFA-4E55-A053-9C3C54B19E7C}" type="pres">
      <dgm:prSet presAssocID="{5B66AA8F-9722-4DFE-9EDA-96667EE894F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34CC4-C325-418F-AB05-49000173F3E6}" type="pres">
      <dgm:prSet presAssocID="{923431B9-AF4F-4FEB-8E94-6FACDA11AF3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5BC6BB9-84F3-4F53-836E-C2067F1AEFD6}" type="pres">
      <dgm:prSet presAssocID="{923431B9-AF4F-4FEB-8E94-6FACDA11AF3F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B500C01F-4564-48FD-895F-36C073F2E6D5}" type="pres">
      <dgm:prSet presAssocID="{18205E6F-9B7C-437E-9CCB-F75128F8F3F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0348-97AD-444F-8BD2-934D1CAAD3BD}" type="pres">
      <dgm:prSet presAssocID="{1EA6A9C9-1E4B-4249-9FD6-AEA999AF73A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0E72319-3FDB-4199-BF36-651A7BA09AA3}" type="pres">
      <dgm:prSet presAssocID="{1EA6A9C9-1E4B-4249-9FD6-AEA999AF73A9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F5EFAA2A-2656-4A92-9291-9EEE7CF379F9}" type="pres">
      <dgm:prSet presAssocID="{DA2A1755-2C07-4DB1-B544-03EB07D2CF6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DDA3-B3E4-4468-BE34-34AE347C7B55}" type="pres">
      <dgm:prSet presAssocID="{2489A935-9514-4775-A6EC-D4172B602AB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307C124-94EC-4D01-B6DB-98BD1A71FED2}" type="pres">
      <dgm:prSet presAssocID="{2489A935-9514-4775-A6EC-D4172B602AB6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D8040D75-E362-4A0D-AA0A-4D93FFF9AE74}" type="pres">
      <dgm:prSet presAssocID="{C6AC3F83-17BC-43E8-8080-99D7BD11157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59102-0060-47F9-B0C0-F2D10A3845D2}" type="pres">
      <dgm:prSet presAssocID="{A178B1FF-616E-46F1-BBE4-007F81909B4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9940472-3A38-4670-97EF-93C3690C37EE}" type="pres">
      <dgm:prSet presAssocID="{A178B1FF-616E-46F1-BBE4-007F81909B45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5024A5B4-E364-4035-9B97-E176E65EE61E}" type="pres">
      <dgm:prSet presAssocID="{1E399DEA-31A7-48B0-9026-12610CDE58F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DCA84-0361-46E2-9ACE-D594F0E4005F}" type="pres">
      <dgm:prSet presAssocID="{F52B7361-233E-4CF5-BCE8-10A6AB4A4787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0C585AD-C83C-4DC4-A469-59C45F325E7A}" type="pres">
      <dgm:prSet presAssocID="{F52B7361-233E-4CF5-BCE8-10A6AB4A4787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E54368C2-74A8-45D6-B553-187587FAD9B8}" type="pres">
      <dgm:prSet presAssocID="{7A26EFA2-EDDA-4BC8-8738-E3068A3BE17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A178E-8B84-4ED7-A6CB-DA0F6C238D61}" type="pres">
      <dgm:prSet presAssocID="{3885C14E-CBE1-4498-A679-2B290FA03D74}" presName="sibTrans" presStyleLbl="sibTrans1D1" presStyleIdx="5" presStyleCnt="6"/>
      <dgm:spPr/>
      <dgm:t>
        <a:bodyPr/>
        <a:lstStyle/>
        <a:p>
          <a:endParaRPr lang="en-US"/>
        </a:p>
      </dgm:t>
    </dgm:pt>
    <dgm:pt modelId="{D2A163CF-4F58-463E-83FE-8B643A223AEA}" type="pres">
      <dgm:prSet presAssocID="{3885C14E-CBE1-4498-A679-2B290FA03D74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9AB21C85-CD4E-436A-B290-F39939E4EAC6}" type="pres">
      <dgm:prSet presAssocID="{9B0DBCE7-880F-4C34-8B56-94444EDC8E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EC977-9407-42F9-B10E-067A979FEBBF}" srcId="{6E019217-5DFF-4D6C-B069-DCBEA1257BF6}" destId="{9B0DBCE7-880F-4C34-8B56-94444EDC8ED0}" srcOrd="6" destOrd="0" parTransId="{036A4C16-4014-471E-9E62-5E6CDD4028C8}" sibTransId="{FD85171D-4C01-421D-850A-66873456FF76}"/>
    <dgm:cxn modelId="{0555A147-576F-4F95-AC58-B897F1A41DA6}" type="presOf" srcId="{923431B9-AF4F-4FEB-8E94-6FACDA11AF3F}" destId="{F5BC6BB9-84F3-4F53-836E-C2067F1AEFD6}" srcOrd="1" destOrd="0" presId="urn:microsoft.com/office/officeart/2005/8/layout/bProcess3"/>
    <dgm:cxn modelId="{E3FB0E2F-0FC0-40DC-982D-74E189B51DE6}" type="presOf" srcId="{2489A935-9514-4775-A6EC-D4172B602AB6}" destId="{4529DDA3-B3E4-4468-BE34-34AE347C7B55}" srcOrd="0" destOrd="0" presId="urn:microsoft.com/office/officeart/2005/8/layout/bProcess3"/>
    <dgm:cxn modelId="{4922E023-D907-4BB9-868E-5B382556CAEB}" type="presOf" srcId="{6E019217-5DFF-4D6C-B069-DCBEA1257BF6}" destId="{765EEE13-53D0-4871-A3CE-355D3F198979}" srcOrd="0" destOrd="0" presId="urn:microsoft.com/office/officeart/2005/8/layout/bProcess3"/>
    <dgm:cxn modelId="{A58DB0D0-04B9-49FB-8E2C-98549F884820}" type="presOf" srcId="{A178B1FF-616E-46F1-BBE4-007F81909B45}" destId="{67059102-0060-47F9-B0C0-F2D10A3845D2}" srcOrd="0" destOrd="0" presId="urn:microsoft.com/office/officeart/2005/8/layout/bProcess3"/>
    <dgm:cxn modelId="{2DCB5522-B6F0-491A-8F65-A54D8E80A000}" srcId="{6E019217-5DFF-4D6C-B069-DCBEA1257BF6}" destId="{18205E6F-9B7C-437E-9CCB-F75128F8F3FA}" srcOrd="1" destOrd="0" parTransId="{5766FADF-837F-4840-9FB4-C9689CA41AC6}" sibTransId="{1EA6A9C9-1E4B-4249-9FD6-AEA999AF73A9}"/>
    <dgm:cxn modelId="{3AA121DE-4AFA-4581-BA21-AA1CC171E86D}" type="presOf" srcId="{1EA6A9C9-1E4B-4249-9FD6-AEA999AF73A9}" destId="{00E72319-3FDB-4199-BF36-651A7BA09AA3}" srcOrd="1" destOrd="0" presId="urn:microsoft.com/office/officeart/2005/8/layout/bProcess3"/>
    <dgm:cxn modelId="{75F554B3-99D5-4BE1-AD3F-32A1ADC58AAA}" type="presOf" srcId="{2489A935-9514-4775-A6EC-D4172B602AB6}" destId="{E307C124-94EC-4D01-B6DB-98BD1A71FED2}" srcOrd="1" destOrd="0" presId="urn:microsoft.com/office/officeart/2005/8/layout/bProcess3"/>
    <dgm:cxn modelId="{FA00D7CE-6390-404B-AC88-09B96A113F83}" srcId="{6E019217-5DFF-4D6C-B069-DCBEA1257BF6}" destId="{7A26EFA2-EDDA-4BC8-8738-E3068A3BE17C}" srcOrd="5" destOrd="0" parTransId="{9A48C919-8FCB-4556-9451-E636D7D8F1ED}" sibTransId="{3885C14E-CBE1-4498-A679-2B290FA03D74}"/>
    <dgm:cxn modelId="{353C398D-EC06-45E0-8519-8AA591B1D2AC}" type="presOf" srcId="{A178B1FF-616E-46F1-BBE4-007F81909B45}" destId="{89940472-3A38-4670-97EF-93C3690C37EE}" srcOrd="1" destOrd="0" presId="urn:microsoft.com/office/officeart/2005/8/layout/bProcess3"/>
    <dgm:cxn modelId="{4BAEC8BE-AB76-40C2-A541-5D416F230294}" type="presOf" srcId="{F52B7361-233E-4CF5-BCE8-10A6AB4A4787}" destId="{E52DCA84-0361-46E2-9ACE-D594F0E4005F}" srcOrd="0" destOrd="0" presId="urn:microsoft.com/office/officeart/2005/8/layout/bProcess3"/>
    <dgm:cxn modelId="{67383085-CDB2-49D7-A782-2B9A62741582}" type="presOf" srcId="{F52B7361-233E-4CF5-BCE8-10A6AB4A4787}" destId="{50C585AD-C83C-4DC4-A469-59C45F325E7A}" srcOrd="1" destOrd="0" presId="urn:microsoft.com/office/officeart/2005/8/layout/bProcess3"/>
    <dgm:cxn modelId="{7438AA1B-DD9D-49BE-B58B-24FF32900E10}" type="presOf" srcId="{18205E6F-9B7C-437E-9CCB-F75128F8F3FA}" destId="{B500C01F-4564-48FD-895F-36C073F2E6D5}" srcOrd="0" destOrd="0" presId="urn:microsoft.com/office/officeart/2005/8/layout/bProcess3"/>
    <dgm:cxn modelId="{5EDBFF03-257D-420C-B834-EFF48B4FBB23}" type="presOf" srcId="{DA2A1755-2C07-4DB1-B544-03EB07D2CF63}" destId="{F5EFAA2A-2656-4A92-9291-9EEE7CF379F9}" srcOrd="0" destOrd="0" presId="urn:microsoft.com/office/officeart/2005/8/layout/bProcess3"/>
    <dgm:cxn modelId="{5646A51C-80EC-4D52-ACCE-E27BFDD7FBCB}" srcId="{6E019217-5DFF-4D6C-B069-DCBEA1257BF6}" destId="{5B66AA8F-9722-4DFE-9EDA-96667EE894F1}" srcOrd="0" destOrd="0" parTransId="{D72E93E1-C6CF-41B4-9FBD-315A20C845F5}" sibTransId="{923431B9-AF4F-4FEB-8E94-6FACDA11AF3F}"/>
    <dgm:cxn modelId="{FE386834-B043-418F-909E-202ECD7AFEDC}" srcId="{6E019217-5DFF-4D6C-B069-DCBEA1257BF6}" destId="{1E399DEA-31A7-48B0-9026-12610CDE58F6}" srcOrd="4" destOrd="0" parTransId="{DAA8504B-7B51-43C9-9068-09C4D8F9F9C4}" sibTransId="{F52B7361-233E-4CF5-BCE8-10A6AB4A4787}"/>
    <dgm:cxn modelId="{602EB7A9-53D0-42E3-BBA4-CEA94CD76446}" type="presOf" srcId="{3885C14E-CBE1-4498-A679-2B290FA03D74}" destId="{D2A163CF-4F58-463E-83FE-8B643A223AEA}" srcOrd="1" destOrd="0" presId="urn:microsoft.com/office/officeart/2005/8/layout/bProcess3"/>
    <dgm:cxn modelId="{92B175D3-D71A-42B9-8B32-F0B5407F4034}" type="presOf" srcId="{C6AC3F83-17BC-43E8-8080-99D7BD111576}" destId="{D8040D75-E362-4A0D-AA0A-4D93FFF9AE74}" srcOrd="0" destOrd="0" presId="urn:microsoft.com/office/officeart/2005/8/layout/bProcess3"/>
    <dgm:cxn modelId="{92E79681-98F3-4131-B3D9-184959007E76}" type="presOf" srcId="{3885C14E-CBE1-4498-A679-2B290FA03D74}" destId="{38DA178E-8B84-4ED7-A6CB-DA0F6C238D61}" srcOrd="0" destOrd="0" presId="urn:microsoft.com/office/officeart/2005/8/layout/bProcess3"/>
    <dgm:cxn modelId="{B198DFBC-E332-4B56-9961-495A3A50B1B3}" srcId="{6E019217-5DFF-4D6C-B069-DCBEA1257BF6}" destId="{C6AC3F83-17BC-43E8-8080-99D7BD111576}" srcOrd="3" destOrd="0" parTransId="{C5E5A848-6A8C-4CC9-BE7A-7736BF36009E}" sibTransId="{A178B1FF-616E-46F1-BBE4-007F81909B45}"/>
    <dgm:cxn modelId="{BF485E34-F3DE-4351-8B1A-3FE05A2D3EA9}" type="presOf" srcId="{1EA6A9C9-1E4B-4249-9FD6-AEA999AF73A9}" destId="{CABF0348-97AD-444F-8BD2-934D1CAAD3BD}" srcOrd="0" destOrd="0" presId="urn:microsoft.com/office/officeart/2005/8/layout/bProcess3"/>
    <dgm:cxn modelId="{949CA3BC-F539-4EC9-AA06-C1A432E40E16}" type="presOf" srcId="{5B66AA8F-9722-4DFE-9EDA-96667EE894F1}" destId="{A8C035CD-7AFA-4E55-A053-9C3C54B19E7C}" srcOrd="0" destOrd="0" presId="urn:microsoft.com/office/officeart/2005/8/layout/bProcess3"/>
    <dgm:cxn modelId="{5CC346DA-C303-42ED-BE73-495EF801CDBC}" srcId="{6E019217-5DFF-4D6C-B069-DCBEA1257BF6}" destId="{DA2A1755-2C07-4DB1-B544-03EB07D2CF63}" srcOrd="2" destOrd="0" parTransId="{D716A3D2-373E-4264-871E-A90596AE30B0}" sibTransId="{2489A935-9514-4775-A6EC-D4172B602AB6}"/>
    <dgm:cxn modelId="{B0DF4ACC-8C7B-45EB-ABE5-6E4D07F01893}" type="presOf" srcId="{7A26EFA2-EDDA-4BC8-8738-E3068A3BE17C}" destId="{E54368C2-74A8-45D6-B553-187587FAD9B8}" srcOrd="0" destOrd="0" presId="urn:microsoft.com/office/officeart/2005/8/layout/bProcess3"/>
    <dgm:cxn modelId="{30A4D60A-4038-412D-A47C-0DEA9E6D1F95}" type="presOf" srcId="{9B0DBCE7-880F-4C34-8B56-94444EDC8ED0}" destId="{9AB21C85-CD4E-436A-B290-F39939E4EAC6}" srcOrd="0" destOrd="0" presId="urn:microsoft.com/office/officeart/2005/8/layout/bProcess3"/>
    <dgm:cxn modelId="{34EFD9CE-F4E4-423D-80A1-C05EDD90575B}" type="presOf" srcId="{923431B9-AF4F-4FEB-8E94-6FACDA11AF3F}" destId="{20034CC4-C325-418F-AB05-49000173F3E6}" srcOrd="0" destOrd="0" presId="urn:microsoft.com/office/officeart/2005/8/layout/bProcess3"/>
    <dgm:cxn modelId="{AE89A787-C747-437A-B6D3-0DFE3999B2E3}" type="presOf" srcId="{1E399DEA-31A7-48B0-9026-12610CDE58F6}" destId="{5024A5B4-E364-4035-9B97-E176E65EE61E}" srcOrd="0" destOrd="0" presId="urn:microsoft.com/office/officeart/2005/8/layout/bProcess3"/>
    <dgm:cxn modelId="{1BD52105-A0AD-4F34-913B-5E1B42402404}" type="presParOf" srcId="{765EEE13-53D0-4871-A3CE-355D3F198979}" destId="{A8C035CD-7AFA-4E55-A053-9C3C54B19E7C}" srcOrd="0" destOrd="0" presId="urn:microsoft.com/office/officeart/2005/8/layout/bProcess3"/>
    <dgm:cxn modelId="{595962BF-7C08-4FC0-B115-64C11480C13A}" type="presParOf" srcId="{765EEE13-53D0-4871-A3CE-355D3F198979}" destId="{20034CC4-C325-418F-AB05-49000173F3E6}" srcOrd="1" destOrd="0" presId="urn:microsoft.com/office/officeart/2005/8/layout/bProcess3"/>
    <dgm:cxn modelId="{DB0E14F1-DEA6-461D-96E8-0F3A3ABDD071}" type="presParOf" srcId="{20034CC4-C325-418F-AB05-49000173F3E6}" destId="{F5BC6BB9-84F3-4F53-836E-C2067F1AEFD6}" srcOrd="0" destOrd="0" presId="urn:microsoft.com/office/officeart/2005/8/layout/bProcess3"/>
    <dgm:cxn modelId="{CEF906AA-3AE1-4AD6-B3C5-6EC4D50B8729}" type="presParOf" srcId="{765EEE13-53D0-4871-A3CE-355D3F198979}" destId="{B500C01F-4564-48FD-895F-36C073F2E6D5}" srcOrd="2" destOrd="0" presId="urn:microsoft.com/office/officeart/2005/8/layout/bProcess3"/>
    <dgm:cxn modelId="{C0FA5022-873D-4E90-9989-1A3DA5F030CA}" type="presParOf" srcId="{765EEE13-53D0-4871-A3CE-355D3F198979}" destId="{CABF0348-97AD-444F-8BD2-934D1CAAD3BD}" srcOrd="3" destOrd="0" presId="urn:microsoft.com/office/officeart/2005/8/layout/bProcess3"/>
    <dgm:cxn modelId="{FA882093-5171-4E1A-B6ED-146DAD82303E}" type="presParOf" srcId="{CABF0348-97AD-444F-8BD2-934D1CAAD3BD}" destId="{00E72319-3FDB-4199-BF36-651A7BA09AA3}" srcOrd="0" destOrd="0" presId="urn:microsoft.com/office/officeart/2005/8/layout/bProcess3"/>
    <dgm:cxn modelId="{AC79FCD0-43DF-494D-8B1C-19838AEE6C3C}" type="presParOf" srcId="{765EEE13-53D0-4871-A3CE-355D3F198979}" destId="{F5EFAA2A-2656-4A92-9291-9EEE7CF379F9}" srcOrd="4" destOrd="0" presId="urn:microsoft.com/office/officeart/2005/8/layout/bProcess3"/>
    <dgm:cxn modelId="{D6B3AF11-F9A7-447B-9D1F-FB8E1CE3FED7}" type="presParOf" srcId="{765EEE13-53D0-4871-A3CE-355D3F198979}" destId="{4529DDA3-B3E4-4468-BE34-34AE347C7B55}" srcOrd="5" destOrd="0" presId="urn:microsoft.com/office/officeart/2005/8/layout/bProcess3"/>
    <dgm:cxn modelId="{65345CE0-D756-4458-9433-D785283DE610}" type="presParOf" srcId="{4529DDA3-B3E4-4468-BE34-34AE347C7B55}" destId="{E307C124-94EC-4D01-B6DB-98BD1A71FED2}" srcOrd="0" destOrd="0" presId="urn:microsoft.com/office/officeart/2005/8/layout/bProcess3"/>
    <dgm:cxn modelId="{92ACC321-7250-4BFE-B855-8B620558828F}" type="presParOf" srcId="{765EEE13-53D0-4871-A3CE-355D3F198979}" destId="{D8040D75-E362-4A0D-AA0A-4D93FFF9AE74}" srcOrd="6" destOrd="0" presId="urn:microsoft.com/office/officeart/2005/8/layout/bProcess3"/>
    <dgm:cxn modelId="{59FC2431-62A9-4B42-9F67-0032145A93A4}" type="presParOf" srcId="{765EEE13-53D0-4871-A3CE-355D3F198979}" destId="{67059102-0060-47F9-B0C0-F2D10A3845D2}" srcOrd="7" destOrd="0" presId="urn:microsoft.com/office/officeart/2005/8/layout/bProcess3"/>
    <dgm:cxn modelId="{874092F9-0985-490A-B8AD-9BF2F495AE7C}" type="presParOf" srcId="{67059102-0060-47F9-B0C0-F2D10A3845D2}" destId="{89940472-3A38-4670-97EF-93C3690C37EE}" srcOrd="0" destOrd="0" presId="urn:microsoft.com/office/officeart/2005/8/layout/bProcess3"/>
    <dgm:cxn modelId="{E4FC3C21-47F8-4DAF-9AE3-66C1325B3D21}" type="presParOf" srcId="{765EEE13-53D0-4871-A3CE-355D3F198979}" destId="{5024A5B4-E364-4035-9B97-E176E65EE61E}" srcOrd="8" destOrd="0" presId="urn:microsoft.com/office/officeart/2005/8/layout/bProcess3"/>
    <dgm:cxn modelId="{B114FCE9-81AD-4D35-A8E9-235EEC89BB3A}" type="presParOf" srcId="{765EEE13-53D0-4871-A3CE-355D3F198979}" destId="{E52DCA84-0361-46E2-9ACE-D594F0E4005F}" srcOrd="9" destOrd="0" presId="urn:microsoft.com/office/officeart/2005/8/layout/bProcess3"/>
    <dgm:cxn modelId="{28943379-ECC9-4994-8E5F-4EC0AAC1BD1C}" type="presParOf" srcId="{E52DCA84-0361-46E2-9ACE-D594F0E4005F}" destId="{50C585AD-C83C-4DC4-A469-59C45F325E7A}" srcOrd="0" destOrd="0" presId="urn:microsoft.com/office/officeart/2005/8/layout/bProcess3"/>
    <dgm:cxn modelId="{1E067B3D-54D6-44BE-891D-762F60364E4A}" type="presParOf" srcId="{765EEE13-53D0-4871-A3CE-355D3F198979}" destId="{E54368C2-74A8-45D6-B553-187587FAD9B8}" srcOrd="10" destOrd="0" presId="urn:microsoft.com/office/officeart/2005/8/layout/bProcess3"/>
    <dgm:cxn modelId="{0A9D5433-F97B-467E-ABDF-03B5CCADF96B}" type="presParOf" srcId="{765EEE13-53D0-4871-A3CE-355D3F198979}" destId="{38DA178E-8B84-4ED7-A6CB-DA0F6C238D61}" srcOrd="11" destOrd="0" presId="urn:microsoft.com/office/officeart/2005/8/layout/bProcess3"/>
    <dgm:cxn modelId="{EF02D5B1-04B5-43E5-B000-82E384166874}" type="presParOf" srcId="{38DA178E-8B84-4ED7-A6CB-DA0F6C238D61}" destId="{D2A163CF-4F58-463E-83FE-8B643A223AEA}" srcOrd="0" destOrd="0" presId="urn:microsoft.com/office/officeart/2005/8/layout/bProcess3"/>
    <dgm:cxn modelId="{336D1686-D066-4F40-AF65-936C74EDF46A}" type="presParOf" srcId="{765EEE13-53D0-4871-A3CE-355D3F198979}" destId="{9AB21C85-CD4E-436A-B290-F39939E4EAC6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56A37-56B7-49AE-BC9D-7FB1D85B688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DD288-80BF-4AD7-AAE9-8B8EE130CBE4}">
      <dgm:prSet phldrT="[Text]"/>
      <dgm:spPr/>
      <dgm:t>
        <a:bodyPr/>
        <a:lstStyle/>
        <a:p>
          <a:r>
            <a:rPr lang="en-US" dirty="0" smtClean="0"/>
            <a:t>Team Assembler</a:t>
          </a:r>
          <a:endParaRPr lang="en-US" dirty="0"/>
        </a:p>
      </dgm:t>
    </dgm:pt>
    <dgm:pt modelId="{E0B2072C-DF83-473B-8B2F-8696C65E1289}" type="parTrans" cxnId="{155ABCC7-C067-439E-B401-7B25F6C57568}">
      <dgm:prSet/>
      <dgm:spPr/>
      <dgm:t>
        <a:bodyPr/>
        <a:lstStyle/>
        <a:p>
          <a:endParaRPr lang="en-US"/>
        </a:p>
      </dgm:t>
    </dgm:pt>
    <dgm:pt modelId="{E4FF0EBF-4046-4987-84AC-CF3AD9811589}" type="sibTrans" cxnId="{155ABCC7-C067-439E-B401-7B25F6C57568}">
      <dgm:prSet/>
      <dgm:spPr/>
      <dgm:t>
        <a:bodyPr/>
        <a:lstStyle/>
        <a:p>
          <a:endParaRPr lang="en-US"/>
        </a:p>
      </dgm:t>
    </dgm:pt>
    <dgm:pt modelId="{2947016B-486B-4653-BCD3-7E8CE4E6E73C}">
      <dgm:prSet phldrT="[Text]"/>
      <dgm:spPr/>
      <dgm:t>
        <a:bodyPr/>
        <a:lstStyle/>
        <a:p>
          <a:r>
            <a:rPr lang="en-US" dirty="0" smtClean="0"/>
            <a:t>Facility Maintenance</a:t>
          </a:r>
          <a:endParaRPr lang="en-US" dirty="0"/>
        </a:p>
      </dgm:t>
    </dgm:pt>
    <dgm:pt modelId="{46A34F88-8AC0-455D-90E5-E01C609DD909}" type="parTrans" cxnId="{FD1CE292-AAED-4728-9977-FF6C61D0CF36}">
      <dgm:prSet/>
      <dgm:spPr/>
      <dgm:t>
        <a:bodyPr/>
        <a:lstStyle/>
        <a:p>
          <a:endParaRPr lang="en-US"/>
        </a:p>
      </dgm:t>
    </dgm:pt>
    <dgm:pt modelId="{1B5F18DC-3DE2-4B10-A5A3-53C33903D0E0}" type="sibTrans" cxnId="{FD1CE292-AAED-4728-9977-FF6C61D0CF36}">
      <dgm:prSet/>
      <dgm:spPr/>
      <dgm:t>
        <a:bodyPr/>
        <a:lstStyle/>
        <a:p>
          <a:endParaRPr lang="en-US"/>
        </a:p>
      </dgm:t>
    </dgm:pt>
    <dgm:pt modelId="{B2F01F32-8F8E-43B5-AC61-058AADEA78F3}">
      <dgm:prSet phldrT="[Text]"/>
      <dgm:spPr/>
      <dgm:t>
        <a:bodyPr/>
        <a:lstStyle/>
        <a:p>
          <a:r>
            <a:rPr lang="en-US" dirty="0" smtClean="0"/>
            <a:t>Production Manager</a:t>
          </a:r>
          <a:endParaRPr lang="en-US" dirty="0"/>
        </a:p>
      </dgm:t>
    </dgm:pt>
    <dgm:pt modelId="{F26368F5-FAED-4A15-ADBF-B59D65EB71C9}" type="parTrans" cxnId="{ACA30D28-418E-4055-A8C8-787873EAE83E}">
      <dgm:prSet/>
      <dgm:spPr/>
      <dgm:t>
        <a:bodyPr/>
        <a:lstStyle/>
        <a:p>
          <a:endParaRPr lang="en-US"/>
        </a:p>
      </dgm:t>
    </dgm:pt>
    <dgm:pt modelId="{BEEB0533-F646-494A-BFC9-27EAC50C8ADD}" type="sibTrans" cxnId="{ACA30D28-418E-4055-A8C8-787873EAE83E}">
      <dgm:prSet/>
      <dgm:spPr/>
      <dgm:t>
        <a:bodyPr/>
        <a:lstStyle/>
        <a:p>
          <a:endParaRPr lang="en-US"/>
        </a:p>
      </dgm:t>
    </dgm:pt>
    <dgm:pt modelId="{D5EF867B-0EF0-4659-875D-DF587B70B0EC}" type="pres">
      <dgm:prSet presAssocID="{3FB56A37-56B7-49AE-BC9D-7FB1D85B68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4970F6-AE0F-4145-82C5-A72D7D2C1823}" type="pres">
      <dgm:prSet presAssocID="{E8ADD288-80BF-4AD7-AAE9-8B8EE130CBE4}" presName="composite" presStyleCnt="0"/>
      <dgm:spPr/>
    </dgm:pt>
    <dgm:pt modelId="{2846B2EF-FE98-4473-AB68-79703154E35C}" type="pres">
      <dgm:prSet presAssocID="{E8ADD288-80BF-4AD7-AAE9-8B8EE130CBE4}" presName="LShape" presStyleLbl="alignNode1" presStyleIdx="0" presStyleCnt="5"/>
      <dgm:spPr/>
    </dgm:pt>
    <dgm:pt modelId="{3055132F-2D61-4122-8FE2-9CB33B20D57C}" type="pres">
      <dgm:prSet presAssocID="{E8ADD288-80BF-4AD7-AAE9-8B8EE130CBE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617D4-13B6-439C-A9C7-5DBC530705BC}" type="pres">
      <dgm:prSet presAssocID="{E8ADD288-80BF-4AD7-AAE9-8B8EE130CBE4}" presName="Triangle" presStyleLbl="alignNode1" presStyleIdx="1" presStyleCnt="5"/>
      <dgm:spPr/>
    </dgm:pt>
    <dgm:pt modelId="{4FF5A460-E0C0-4F29-9050-D3F74F4FD994}" type="pres">
      <dgm:prSet presAssocID="{E4FF0EBF-4046-4987-84AC-CF3AD9811589}" presName="sibTrans" presStyleCnt="0"/>
      <dgm:spPr/>
    </dgm:pt>
    <dgm:pt modelId="{6EEAD1B5-E0CF-4471-B0D9-AEF628EBBD9D}" type="pres">
      <dgm:prSet presAssocID="{E4FF0EBF-4046-4987-84AC-CF3AD9811589}" presName="space" presStyleCnt="0"/>
      <dgm:spPr/>
    </dgm:pt>
    <dgm:pt modelId="{19C62379-C110-4FC6-9BB9-BD53FD6084AD}" type="pres">
      <dgm:prSet presAssocID="{2947016B-486B-4653-BCD3-7E8CE4E6E73C}" presName="composite" presStyleCnt="0"/>
      <dgm:spPr/>
    </dgm:pt>
    <dgm:pt modelId="{F899F122-C792-43B6-811C-4F414387F795}" type="pres">
      <dgm:prSet presAssocID="{2947016B-486B-4653-BCD3-7E8CE4E6E73C}" presName="LShape" presStyleLbl="alignNode1" presStyleIdx="2" presStyleCnt="5"/>
      <dgm:spPr/>
    </dgm:pt>
    <dgm:pt modelId="{1BF910C7-7262-47A4-A4BE-35E052591AD4}" type="pres">
      <dgm:prSet presAssocID="{2947016B-486B-4653-BCD3-7E8CE4E6E73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A253-290F-4D91-8838-03D0932FCBF1}" type="pres">
      <dgm:prSet presAssocID="{2947016B-486B-4653-BCD3-7E8CE4E6E73C}" presName="Triangle" presStyleLbl="alignNode1" presStyleIdx="3" presStyleCnt="5"/>
      <dgm:spPr/>
    </dgm:pt>
    <dgm:pt modelId="{CB62F53E-379C-447E-B827-D7A86DC72879}" type="pres">
      <dgm:prSet presAssocID="{1B5F18DC-3DE2-4B10-A5A3-53C33903D0E0}" presName="sibTrans" presStyleCnt="0"/>
      <dgm:spPr/>
    </dgm:pt>
    <dgm:pt modelId="{94D1E89E-9EAA-472D-8D29-A1AE8EEADEEA}" type="pres">
      <dgm:prSet presAssocID="{1B5F18DC-3DE2-4B10-A5A3-53C33903D0E0}" presName="space" presStyleCnt="0"/>
      <dgm:spPr/>
    </dgm:pt>
    <dgm:pt modelId="{FDA3FAF3-DED3-40BE-886C-2074AFB2074B}" type="pres">
      <dgm:prSet presAssocID="{B2F01F32-8F8E-43B5-AC61-058AADEA78F3}" presName="composite" presStyleCnt="0"/>
      <dgm:spPr/>
    </dgm:pt>
    <dgm:pt modelId="{4B34218D-EECC-48E3-9F94-74A72F2A80B2}" type="pres">
      <dgm:prSet presAssocID="{B2F01F32-8F8E-43B5-AC61-058AADEA78F3}" presName="LShape" presStyleLbl="alignNode1" presStyleIdx="4" presStyleCnt="5"/>
      <dgm:spPr/>
    </dgm:pt>
    <dgm:pt modelId="{B8037BAA-6D08-4B42-981A-B843C16C9428}" type="pres">
      <dgm:prSet presAssocID="{B2F01F32-8F8E-43B5-AC61-058AADEA78F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7B516-78F6-4DBC-A975-F8BAC87A30A6}" type="presOf" srcId="{E8ADD288-80BF-4AD7-AAE9-8B8EE130CBE4}" destId="{3055132F-2D61-4122-8FE2-9CB33B20D57C}" srcOrd="0" destOrd="0" presId="urn:microsoft.com/office/officeart/2009/3/layout/StepUpProcess"/>
    <dgm:cxn modelId="{A8C1E3B0-8462-4FEC-B1CE-BD3F2111F5B2}" type="presOf" srcId="{B2F01F32-8F8E-43B5-AC61-058AADEA78F3}" destId="{B8037BAA-6D08-4B42-981A-B843C16C9428}" srcOrd="0" destOrd="0" presId="urn:microsoft.com/office/officeart/2009/3/layout/StepUpProcess"/>
    <dgm:cxn modelId="{C7EF7F2B-78B2-4546-8128-952AA3665C95}" type="presOf" srcId="{3FB56A37-56B7-49AE-BC9D-7FB1D85B6880}" destId="{D5EF867B-0EF0-4659-875D-DF587B70B0EC}" srcOrd="0" destOrd="0" presId="urn:microsoft.com/office/officeart/2009/3/layout/StepUpProcess"/>
    <dgm:cxn modelId="{155ABCC7-C067-439E-B401-7B25F6C57568}" srcId="{3FB56A37-56B7-49AE-BC9D-7FB1D85B6880}" destId="{E8ADD288-80BF-4AD7-AAE9-8B8EE130CBE4}" srcOrd="0" destOrd="0" parTransId="{E0B2072C-DF83-473B-8B2F-8696C65E1289}" sibTransId="{E4FF0EBF-4046-4987-84AC-CF3AD9811589}"/>
    <dgm:cxn modelId="{FD1CE292-AAED-4728-9977-FF6C61D0CF36}" srcId="{3FB56A37-56B7-49AE-BC9D-7FB1D85B6880}" destId="{2947016B-486B-4653-BCD3-7E8CE4E6E73C}" srcOrd="1" destOrd="0" parTransId="{46A34F88-8AC0-455D-90E5-E01C609DD909}" sibTransId="{1B5F18DC-3DE2-4B10-A5A3-53C33903D0E0}"/>
    <dgm:cxn modelId="{ACA30D28-418E-4055-A8C8-787873EAE83E}" srcId="{3FB56A37-56B7-49AE-BC9D-7FB1D85B6880}" destId="{B2F01F32-8F8E-43B5-AC61-058AADEA78F3}" srcOrd="2" destOrd="0" parTransId="{F26368F5-FAED-4A15-ADBF-B59D65EB71C9}" sibTransId="{BEEB0533-F646-494A-BFC9-27EAC50C8ADD}"/>
    <dgm:cxn modelId="{0C649851-F855-4B52-91BF-6FBB1F65B0E4}" type="presOf" srcId="{2947016B-486B-4653-BCD3-7E8CE4E6E73C}" destId="{1BF910C7-7262-47A4-A4BE-35E052591AD4}" srcOrd="0" destOrd="0" presId="urn:microsoft.com/office/officeart/2009/3/layout/StepUpProcess"/>
    <dgm:cxn modelId="{622D3BAE-4640-4138-AA52-A4F86D65D944}" type="presParOf" srcId="{D5EF867B-0EF0-4659-875D-DF587B70B0EC}" destId="{314970F6-AE0F-4145-82C5-A72D7D2C1823}" srcOrd="0" destOrd="0" presId="urn:microsoft.com/office/officeart/2009/3/layout/StepUpProcess"/>
    <dgm:cxn modelId="{F0F14B2F-AF9B-4ECB-8B6C-DAB7EF279018}" type="presParOf" srcId="{314970F6-AE0F-4145-82C5-A72D7D2C1823}" destId="{2846B2EF-FE98-4473-AB68-79703154E35C}" srcOrd="0" destOrd="0" presId="urn:microsoft.com/office/officeart/2009/3/layout/StepUpProcess"/>
    <dgm:cxn modelId="{DD0BE090-7539-4EA7-8547-F0B48006575C}" type="presParOf" srcId="{314970F6-AE0F-4145-82C5-A72D7D2C1823}" destId="{3055132F-2D61-4122-8FE2-9CB33B20D57C}" srcOrd="1" destOrd="0" presId="urn:microsoft.com/office/officeart/2009/3/layout/StepUpProcess"/>
    <dgm:cxn modelId="{ADA0B1D2-2912-4666-8349-170FB50DB9B2}" type="presParOf" srcId="{314970F6-AE0F-4145-82C5-A72D7D2C1823}" destId="{231617D4-13B6-439C-A9C7-5DBC530705BC}" srcOrd="2" destOrd="0" presId="urn:microsoft.com/office/officeart/2009/3/layout/StepUpProcess"/>
    <dgm:cxn modelId="{105D1990-4FED-44E4-93D7-ABDF0B28B795}" type="presParOf" srcId="{D5EF867B-0EF0-4659-875D-DF587B70B0EC}" destId="{4FF5A460-E0C0-4F29-9050-D3F74F4FD994}" srcOrd="1" destOrd="0" presId="urn:microsoft.com/office/officeart/2009/3/layout/StepUpProcess"/>
    <dgm:cxn modelId="{A822AC76-2BA3-4F1E-B2CF-D2DA3F539C91}" type="presParOf" srcId="{4FF5A460-E0C0-4F29-9050-D3F74F4FD994}" destId="{6EEAD1B5-E0CF-4471-B0D9-AEF628EBBD9D}" srcOrd="0" destOrd="0" presId="urn:microsoft.com/office/officeart/2009/3/layout/StepUpProcess"/>
    <dgm:cxn modelId="{B3EC191E-0409-4BEE-B766-D6F1413EF0A9}" type="presParOf" srcId="{D5EF867B-0EF0-4659-875D-DF587B70B0EC}" destId="{19C62379-C110-4FC6-9BB9-BD53FD6084AD}" srcOrd="2" destOrd="0" presId="urn:microsoft.com/office/officeart/2009/3/layout/StepUpProcess"/>
    <dgm:cxn modelId="{34608E31-0AD5-4396-AA9B-92D0CBBFF018}" type="presParOf" srcId="{19C62379-C110-4FC6-9BB9-BD53FD6084AD}" destId="{F899F122-C792-43B6-811C-4F414387F795}" srcOrd="0" destOrd="0" presId="urn:microsoft.com/office/officeart/2009/3/layout/StepUpProcess"/>
    <dgm:cxn modelId="{5E83002D-3637-4A98-868D-F266953A6145}" type="presParOf" srcId="{19C62379-C110-4FC6-9BB9-BD53FD6084AD}" destId="{1BF910C7-7262-47A4-A4BE-35E052591AD4}" srcOrd="1" destOrd="0" presId="urn:microsoft.com/office/officeart/2009/3/layout/StepUpProcess"/>
    <dgm:cxn modelId="{960EC8BF-6CBE-409D-95B8-41CA8C3413A1}" type="presParOf" srcId="{19C62379-C110-4FC6-9BB9-BD53FD6084AD}" destId="{F78EA253-290F-4D91-8838-03D0932FCBF1}" srcOrd="2" destOrd="0" presId="urn:microsoft.com/office/officeart/2009/3/layout/StepUpProcess"/>
    <dgm:cxn modelId="{CF95DA2D-888D-4753-8149-0D5D8E1F9C12}" type="presParOf" srcId="{D5EF867B-0EF0-4659-875D-DF587B70B0EC}" destId="{CB62F53E-379C-447E-B827-D7A86DC72879}" srcOrd="3" destOrd="0" presId="urn:microsoft.com/office/officeart/2009/3/layout/StepUpProcess"/>
    <dgm:cxn modelId="{BDA95327-A578-4C9C-B1B7-75F4548BCBE3}" type="presParOf" srcId="{CB62F53E-379C-447E-B827-D7A86DC72879}" destId="{94D1E89E-9EAA-472D-8D29-A1AE8EEADEEA}" srcOrd="0" destOrd="0" presId="urn:microsoft.com/office/officeart/2009/3/layout/StepUpProcess"/>
    <dgm:cxn modelId="{DD18D1D2-AE9A-412E-B46F-DF5A33694899}" type="presParOf" srcId="{D5EF867B-0EF0-4659-875D-DF587B70B0EC}" destId="{FDA3FAF3-DED3-40BE-886C-2074AFB2074B}" srcOrd="4" destOrd="0" presId="urn:microsoft.com/office/officeart/2009/3/layout/StepUpProcess"/>
    <dgm:cxn modelId="{AF019A76-9BCA-4E5C-8CBC-A875FFC07CED}" type="presParOf" srcId="{FDA3FAF3-DED3-40BE-886C-2074AFB2074B}" destId="{4B34218D-EECC-48E3-9F94-74A72F2A80B2}" srcOrd="0" destOrd="0" presId="urn:microsoft.com/office/officeart/2009/3/layout/StepUpProcess"/>
    <dgm:cxn modelId="{73FEC981-DB93-4606-B432-0B00325A40FB}" type="presParOf" srcId="{FDA3FAF3-DED3-40BE-886C-2074AFB2074B}" destId="{B8037BAA-6D08-4B42-981A-B843C16C94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34CC4-C325-418F-AB05-49000173F3E6}">
      <dsp:nvSpPr>
        <dsp:cNvPr id="0" name=""/>
        <dsp:cNvSpPr/>
      </dsp:nvSpPr>
      <dsp:spPr>
        <a:xfrm>
          <a:off x="1585639" y="869046"/>
          <a:ext cx="333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54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3307" y="912945"/>
        <a:ext cx="18207" cy="3641"/>
      </dsp:txXfrm>
    </dsp:sp>
    <dsp:sp modelId="{A8C035CD-7AFA-4E55-A053-9C3C54B19E7C}">
      <dsp:nvSpPr>
        <dsp:cNvPr id="0" name=""/>
        <dsp:cNvSpPr/>
      </dsp:nvSpPr>
      <dsp:spPr>
        <a:xfrm>
          <a:off x="4205" y="439796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Job advertised</a:t>
          </a:r>
        </a:p>
      </dsp:txBody>
      <dsp:txXfrm>
        <a:off x="4205" y="439796"/>
        <a:ext cx="1583233" cy="949940"/>
      </dsp:txXfrm>
    </dsp:sp>
    <dsp:sp modelId="{CABF0348-97AD-444F-8BD2-934D1CAAD3BD}">
      <dsp:nvSpPr>
        <dsp:cNvPr id="0" name=""/>
        <dsp:cNvSpPr/>
      </dsp:nvSpPr>
      <dsp:spPr>
        <a:xfrm>
          <a:off x="3533016" y="869046"/>
          <a:ext cx="333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54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90685" y="912945"/>
        <a:ext cx="18207" cy="3641"/>
      </dsp:txXfrm>
    </dsp:sp>
    <dsp:sp modelId="{B500C01F-4564-48FD-895F-36C073F2E6D5}">
      <dsp:nvSpPr>
        <dsp:cNvPr id="0" name=""/>
        <dsp:cNvSpPr/>
      </dsp:nvSpPr>
      <dsp:spPr>
        <a:xfrm>
          <a:off x="1951583" y="439796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Advertisement is shared throughout ARIZONA@WORK </a:t>
          </a:r>
          <a:r>
            <a:rPr lang="en-US" sz="1100" kern="1200" dirty="0" smtClean="0"/>
            <a:t>network, social media channels, etc.</a:t>
          </a:r>
          <a:endParaRPr lang="en-US" sz="1100" kern="1200" dirty="0"/>
        </a:p>
      </dsp:txBody>
      <dsp:txXfrm>
        <a:off x="1951583" y="439796"/>
        <a:ext cx="1583233" cy="949940"/>
      </dsp:txXfrm>
    </dsp:sp>
    <dsp:sp modelId="{4529DDA3-B3E4-4468-BE34-34AE347C7B55}">
      <dsp:nvSpPr>
        <dsp:cNvPr id="0" name=""/>
        <dsp:cNvSpPr/>
      </dsp:nvSpPr>
      <dsp:spPr>
        <a:xfrm>
          <a:off x="795822" y="1387936"/>
          <a:ext cx="3894754" cy="333543"/>
        </a:xfrm>
        <a:custGeom>
          <a:avLst/>
          <a:gdLst/>
          <a:ahLst/>
          <a:cxnLst/>
          <a:rect l="0" t="0" r="0" b="0"/>
          <a:pathLst>
            <a:path>
              <a:moveTo>
                <a:pt x="3894754" y="0"/>
              </a:moveTo>
              <a:lnTo>
                <a:pt x="3894754" y="183871"/>
              </a:lnTo>
              <a:lnTo>
                <a:pt x="0" y="183871"/>
              </a:lnTo>
              <a:lnTo>
                <a:pt x="0" y="333543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5406" y="1552887"/>
        <a:ext cx="195587" cy="3641"/>
      </dsp:txXfrm>
    </dsp:sp>
    <dsp:sp modelId="{F5EFAA2A-2656-4A92-9291-9EEE7CF379F9}">
      <dsp:nvSpPr>
        <dsp:cNvPr id="0" name=""/>
        <dsp:cNvSpPr/>
      </dsp:nvSpPr>
      <dsp:spPr>
        <a:xfrm>
          <a:off x="3898960" y="439796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Candidates apply via </a:t>
          </a:r>
          <a:r>
            <a:rPr lang="en-US" sz="1100" kern="1200" dirty="0" smtClean="0"/>
            <a:t>Company </a:t>
          </a:r>
          <a:r>
            <a:rPr lang="en-US" sz="1100" kern="1200" dirty="0"/>
            <a:t>job portal</a:t>
          </a:r>
        </a:p>
      </dsp:txBody>
      <dsp:txXfrm>
        <a:off x="3898960" y="439796"/>
        <a:ext cx="1583233" cy="949940"/>
      </dsp:txXfrm>
    </dsp:sp>
    <dsp:sp modelId="{67059102-0060-47F9-B0C0-F2D10A3845D2}">
      <dsp:nvSpPr>
        <dsp:cNvPr id="0" name=""/>
        <dsp:cNvSpPr/>
      </dsp:nvSpPr>
      <dsp:spPr>
        <a:xfrm>
          <a:off x="1585639" y="2183130"/>
          <a:ext cx="333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54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3307" y="2227029"/>
        <a:ext cx="18207" cy="3641"/>
      </dsp:txXfrm>
    </dsp:sp>
    <dsp:sp modelId="{D8040D75-E362-4A0D-AA0A-4D93FFF9AE74}">
      <dsp:nvSpPr>
        <dsp:cNvPr id="0" name=""/>
        <dsp:cNvSpPr/>
      </dsp:nvSpPr>
      <dsp:spPr>
        <a:xfrm>
          <a:off x="4205" y="1753879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ARIZONA@WORK reviews application and resume in </a:t>
          </a:r>
          <a:r>
            <a:rPr lang="en-US" sz="1100" kern="1200" dirty="0" smtClean="0"/>
            <a:t>Company </a:t>
          </a:r>
          <a:r>
            <a:rPr lang="en-US" sz="1100" kern="1200" dirty="0"/>
            <a:t>job portal</a:t>
          </a:r>
        </a:p>
      </dsp:txBody>
      <dsp:txXfrm>
        <a:off x="4205" y="1753879"/>
        <a:ext cx="1583233" cy="949940"/>
      </dsp:txXfrm>
    </dsp:sp>
    <dsp:sp modelId="{E52DCA84-0361-46E2-9ACE-D594F0E4005F}">
      <dsp:nvSpPr>
        <dsp:cNvPr id="0" name=""/>
        <dsp:cNvSpPr/>
      </dsp:nvSpPr>
      <dsp:spPr>
        <a:xfrm>
          <a:off x="3533016" y="2183130"/>
          <a:ext cx="333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54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90685" y="2227029"/>
        <a:ext cx="18207" cy="3641"/>
      </dsp:txXfrm>
    </dsp:sp>
    <dsp:sp modelId="{5024A5B4-E364-4035-9B97-E176E65EE61E}">
      <dsp:nvSpPr>
        <dsp:cNvPr id="0" name=""/>
        <dsp:cNvSpPr/>
      </dsp:nvSpPr>
      <dsp:spPr>
        <a:xfrm>
          <a:off x="1951583" y="1753879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Candidates who meet required qualifications are scheduled for a screening</a:t>
          </a:r>
        </a:p>
      </dsp:txBody>
      <dsp:txXfrm>
        <a:off x="1951583" y="1753879"/>
        <a:ext cx="1583233" cy="949940"/>
      </dsp:txXfrm>
    </dsp:sp>
    <dsp:sp modelId="{38DA178E-8B84-4ED7-A6CB-DA0F6C238D61}">
      <dsp:nvSpPr>
        <dsp:cNvPr id="0" name=""/>
        <dsp:cNvSpPr/>
      </dsp:nvSpPr>
      <dsp:spPr>
        <a:xfrm>
          <a:off x="795822" y="2702020"/>
          <a:ext cx="3894754" cy="333543"/>
        </a:xfrm>
        <a:custGeom>
          <a:avLst/>
          <a:gdLst/>
          <a:ahLst/>
          <a:cxnLst/>
          <a:rect l="0" t="0" r="0" b="0"/>
          <a:pathLst>
            <a:path>
              <a:moveTo>
                <a:pt x="3894754" y="0"/>
              </a:moveTo>
              <a:lnTo>
                <a:pt x="3894754" y="183871"/>
              </a:lnTo>
              <a:lnTo>
                <a:pt x="0" y="183871"/>
              </a:lnTo>
              <a:lnTo>
                <a:pt x="0" y="333543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5406" y="2866971"/>
        <a:ext cx="195587" cy="3641"/>
      </dsp:txXfrm>
    </dsp:sp>
    <dsp:sp modelId="{E54368C2-74A8-45D6-B553-187587FAD9B8}">
      <dsp:nvSpPr>
        <dsp:cNvPr id="0" name=""/>
        <dsp:cNvSpPr/>
      </dsp:nvSpPr>
      <dsp:spPr>
        <a:xfrm>
          <a:off x="3898960" y="1753879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ARIZONA@WORK conducts screening</a:t>
          </a:r>
        </a:p>
      </dsp:txBody>
      <dsp:txXfrm>
        <a:off x="3898960" y="1753879"/>
        <a:ext cx="1583233" cy="949940"/>
      </dsp:txXfrm>
    </dsp:sp>
    <dsp:sp modelId="{9AB21C85-CD4E-436A-B290-F39939E4EAC6}">
      <dsp:nvSpPr>
        <dsp:cNvPr id="0" name=""/>
        <dsp:cNvSpPr/>
      </dsp:nvSpPr>
      <dsp:spPr>
        <a:xfrm>
          <a:off x="4205" y="3067963"/>
          <a:ext cx="1583233" cy="949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Candidates who successfully screen are scheduled for an interview</a:t>
          </a:r>
        </a:p>
      </dsp:txBody>
      <dsp:txXfrm>
        <a:off x="4205" y="3067963"/>
        <a:ext cx="1583233" cy="949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B2EF-FE98-4473-AB68-79703154E35C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5132F-2D61-4122-8FE2-9CB33B20D57C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Team Assembler</a:t>
          </a:r>
          <a:endParaRPr lang="en-US" sz="2100" kern="1200" dirty="0"/>
        </a:p>
      </dsp:txBody>
      <dsp:txXfrm>
        <a:off x="190544" y="1894416"/>
        <a:ext cx="1711813" cy="1500505"/>
      </dsp:txXfrm>
    </dsp:sp>
    <dsp:sp modelId="{231617D4-13B6-439C-A9C7-5DBC530705BC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9F122-C792-43B6-811C-4F414387F795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910C7-7262-47A4-A4BE-35E052591AD4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Facility Maintenance</a:t>
          </a:r>
          <a:endParaRPr lang="en-US" sz="2100" kern="1200" dirty="0"/>
        </a:p>
      </dsp:txBody>
      <dsp:txXfrm>
        <a:off x="2286138" y="1375860"/>
        <a:ext cx="1711813" cy="1500505"/>
      </dsp:txXfrm>
    </dsp:sp>
    <dsp:sp modelId="{F78EA253-290F-4D91-8838-03D0932FCBF1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4218D-EECC-48E3-9F94-74A72F2A80B2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37BAA-6D08-4B42-981A-B843C16C9428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Production Manager</a:t>
          </a:r>
          <a:endParaRPr lang="en-US" sz="2100" kern="1200" dirty="0"/>
        </a:p>
      </dsp:txBody>
      <dsp:txXfrm>
        <a:off x="4381732" y="857303"/>
        <a:ext cx="1711813" cy="150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914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61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frontline workers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73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Incumbent</a:t>
            </a:r>
            <a:r>
              <a:rPr lang="en-US" baseline="0" dirty="0" smtClean="0"/>
              <a:t> Worker Training could be used for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75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use incumbent</a:t>
            </a:r>
            <a:r>
              <a:rPr lang="en-US" baseline="0" dirty="0" smtClean="0"/>
              <a:t> worker training to fund training related expenses for cohort of individuals after they have been working for six months or customized training as pre-hire training (must hire individuals who complete the training)</a:t>
            </a:r>
          </a:p>
          <a:p>
            <a:r>
              <a:rPr lang="en-US" baseline="0" dirty="0" smtClean="0"/>
              <a:t>-Customized Training integration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45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81000" y="5410199"/>
            <a:ext cx="8305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381000" y="4889500"/>
            <a:ext cx="8305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BA2C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BA2C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0" y="859375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381000" y="5486400"/>
            <a:ext cx="5943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381000" y="5181600"/>
            <a:ext cx="640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BA2C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BA2C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 txBox="1">
            <a:spLocks noGrp="1"/>
          </p:cNvSpPr>
          <p:nvPr>
            <p:ph type="ctrTitle"/>
          </p:nvPr>
        </p:nvSpPr>
        <p:spPr>
          <a:xfrm>
            <a:off x="381000" y="5486400"/>
            <a:ext cx="609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1"/>
          </p:nvPr>
        </p:nvSpPr>
        <p:spPr>
          <a:xfrm>
            <a:off x="381000" y="5181600"/>
            <a:ext cx="640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BA2C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BA2C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BA2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381000" y="5410199"/>
            <a:ext cx="8305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381000" y="4889500"/>
            <a:ext cx="8305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BA2C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BA2C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BA2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A2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28194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az.gov/services/employment/registered-apprenticeship/apprenticeship-employers" TargetMode="External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hyperlink" Target="https://dodskillbridge.usalearning.gov/" TargetMode="External"/><Relationship Id="rId4" Type="http://schemas.openxmlformats.org/officeDocument/2006/relationships/hyperlink" Target="https://centralaz.edu/divisions-programs/industrial-technology-skilled-trades/automated-industrial-technology-aa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az.edu/divisions-programs/industrial-technology-skilled-trades/automated-industrial-technology-a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133351" y="5410200"/>
            <a:ext cx="8305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dirty="0" smtClean="0"/>
              <a:t>Summer </a:t>
            </a:r>
            <a:r>
              <a:rPr lang="en-US" sz="1800" dirty="0" smtClean="0"/>
              <a:t>2020</a:t>
            </a:r>
            <a:endParaRPr sz="1800"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133351" y="4889500"/>
            <a:ext cx="8943974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/>
              <a:t>ARIZONA@WORK Pinal County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dirty="0" smtClean="0"/>
              <a:t>Workforce </a:t>
            </a:r>
            <a:r>
              <a:rPr lang="en-US" sz="2000" dirty="0" smtClean="0"/>
              <a:t>Development </a:t>
            </a:r>
            <a:r>
              <a:rPr lang="en-US" sz="2000" dirty="0" smtClean="0"/>
              <a:t>Strategies for Businesses in High-growth Industries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55521"/>
            <a:ext cx="9144000" cy="3326349"/>
          </a:xfrm>
        </p:spPr>
        <p:txBody>
          <a:bodyPr/>
          <a:lstStyle/>
          <a:p>
            <a:r>
              <a:rPr lang="en-US" dirty="0" smtClean="0"/>
              <a:t>Initiative will help tell the story, control the flow of information, and mitigate the impact of rumors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Establishes and maintains a synergy between </a:t>
            </a:r>
            <a:r>
              <a:rPr lang="en-US" dirty="0" smtClean="0"/>
              <a:t>your Company </a:t>
            </a:r>
            <a:r>
              <a:rPr lang="en-US" dirty="0" smtClean="0"/>
              <a:t>and Pinal County residents</a:t>
            </a:r>
          </a:p>
          <a:p>
            <a:pPr lvl="1"/>
            <a:r>
              <a:rPr lang="en-US" dirty="0" smtClean="0"/>
              <a:t>Informs the community/region of upcoming hiring phases, plant progress, community activities, etc.</a:t>
            </a:r>
          </a:p>
          <a:p>
            <a:pPr lvl="1"/>
            <a:r>
              <a:rPr lang="en-US" dirty="0" smtClean="0"/>
              <a:t>Clearly articulates the process required for getting hired with </a:t>
            </a:r>
            <a:r>
              <a:rPr lang="en-US" dirty="0" smtClean="0"/>
              <a:t>your Company </a:t>
            </a:r>
            <a:r>
              <a:rPr lang="en-US" dirty="0" smtClean="0"/>
              <a:t>(especially for positions that ARIZONA@WORK will potentially recruit, screen, and schedule interviews for)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2016 ARIZONA@WORK  |  Page </a:t>
            </a:r>
            <a:fld id="{00000000-1234-1234-1234-123412341234}" type="slidenum">
              <a:rPr lang="en-US" smtClean="0"/>
              <a:t>10</a:t>
            </a:fld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457200" y="854910"/>
            <a:ext cx="6010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Develop and implement a communication strategy that leverages web sites, social media platforms, newspapers, radio stations, etc.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" y="5584855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Resources: </a:t>
            </a:r>
            <a:r>
              <a:rPr lang="en-US" dirty="0" smtClean="0"/>
              <a:t>Company, </a:t>
            </a:r>
            <a:r>
              <a:rPr lang="en-US" dirty="0" smtClean="0"/>
              <a:t>ARIZONA@WORK Network, Local Newspapers, ARIZONA@WORK website, Pinal County Public Information Office, Social Media channels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293421"/>
            <a:ext cx="245886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four part strategy is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Copyright © 2016 ARIZONA@WORK  |  Page </a:t>
            </a:r>
            <a:fld id="{00000000-1234-1234-1234-123412341234}" type="slidenum">
              <a:rPr lang="en-US" smtClean="0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47" y="1082008"/>
            <a:ext cx="5582046" cy="4191000"/>
          </a:xfrm>
          <a:prstGeom prst="rect">
            <a:avLst/>
          </a:prstGeom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729053" y="2025809"/>
            <a:ext cx="15288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Talent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Development Pipelines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005049" y="1737392"/>
            <a:ext cx="15288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Candidate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Recruitment and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Screening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662128" y="3621995"/>
            <a:ext cx="15288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Community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Engagement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4426470" y="3708274"/>
            <a:ext cx="15288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Public Relations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5591175"/>
            <a:ext cx="36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ARIZONA@WORK will work </a:t>
            </a:r>
            <a:r>
              <a:rPr lang="en-US" dirty="0" smtClean="0"/>
              <a:t>your company to </a:t>
            </a:r>
            <a:r>
              <a:rPr lang="en-US" dirty="0" smtClean="0"/>
              <a:t>develop, customize, and implement any or all of the recommended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Recruitment and Screening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61048"/>
            <a:ext cx="4371975" cy="427885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Information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Phased Hiring timeline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How many and by when?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Positions titles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A</a:t>
            </a:r>
            <a:r>
              <a:rPr lang="en-US" b="0" dirty="0" smtClean="0"/>
              <a:t>ssociated job descriptions</a:t>
            </a:r>
            <a:r>
              <a:rPr lang="en-US" b="0" dirty="0"/>
              <a:t> </a:t>
            </a:r>
            <a:r>
              <a:rPr lang="en-US" b="0" dirty="0" smtClean="0"/>
              <a:t>&amp; wages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Delineation of roles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Company HR</a:t>
            </a:r>
            <a:r>
              <a:rPr lang="en-US" dirty="0" smtClean="0"/>
              <a:t> </a:t>
            </a:r>
            <a:r>
              <a:rPr lang="en-US" dirty="0" smtClean="0"/>
              <a:t>&amp; ARIZONA@WORK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0" dirty="0" smtClean="0"/>
              <a:t>Who does what?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Job information system used by </a:t>
            </a:r>
            <a:r>
              <a:rPr lang="en-US" b="0" dirty="0" smtClean="0"/>
              <a:t>Company</a:t>
            </a:r>
            <a:endParaRPr lang="en-US" b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Can ARIZONA@WORK staff have access?</a:t>
            </a:r>
            <a:endParaRPr lang="en-US" b="0" dirty="0" smtClean="0"/>
          </a:p>
          <a:p>
            <a:pPr lvl="5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3</a:t>
            </a:fld>
            <a:endParaRPr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72025" y="1661048"/>
            <a:ext cx="4371975" cy="281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 smtClean="0"/>
              <a:t>Processes to Develop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Applicant Screening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Questions, test, demo?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Marketing Campaign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How will these positions be advertised; Local, State, National?</a:t>
            </a:r>
            <a:endParaRPr lang="en-US" b="0" dirty="0" smtClean="0"/>
          </a:p>
          <a:p>
            <a:pPr lvl="5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643436" y="1613424"/>
            <a:ext cx="2" cy="391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399" y="788346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Create a process that identifies, attracts, screens, and selects the right candidates for </a:t>
            </a:r>
            <a:r>
              <a:rPr lang="en-US" sz="1800" dirty="0" smtClean="0"/>
              <a:t>your business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704738"/>
            <a:ext cx="59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Resources: </a:t>
            </a:r>
            <a:r>
              <a:rPr lang="en-US" dirty="0" smtClean="0"/>
              <a:t>Company, </a:t>
            </a:r>
            <a:r>
              <a:rPr lang="en-US" dirty="0" smtClean="0"/>
              <a:t>ARIZONA@WORK network, Arizona Commerce Authority, Pinal County PIO office, Statewide job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620125" cy="381000"/>
          </a:xfrm>
        </p:spPr>
        <p:txBody>
          <a:bodyPr/>
          <a:lstStyle/>
          <a:p>
            <a:r>
              <a:rPr lang="en-US" dirty="0" smtClean="0"/>
              <a:t>Proposed Candidate Recruitment and Screening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4</a:t>
            </a:fld>
            <a:endParaRPr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3267517"/>
              </p:ext>
            </p:extLst>
          </p:nvPr>
        </p:nvGraphicFramePr>
        <p:xfrm>
          <a:off x="1828800" y="990601"/>
          <a:ext cx="5486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22"/>
            <a:ext cx="8229600" cy="381000"/>
          </a:xfrm>
        </p:spPr>
        <p:txBody>
          <a:bodyPr/>
          <a:lstStyle/>
          <a:p>
            <a:r>
              <a:rPr lang="en-US" dirty="0" smtClean="0"/>
              <a:t>Establish Talent Development Pipelines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54212"/>
            <a:ext cx="9144000" cy="4648200"/>
          </a:xfrm>
        </p:spPr>
        <p:txBody>
          <a:bodyPr/>
          <a:lstStyle/>
          <a:p>
            <a:r>
              <a:rPr lang="en-US" dirty="0" smtClean="0"/>
              <a:t>Tools that can be integrated into customized pipelines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Arizona Career Readiness Credential</a:t>
            </a:r>
            <a:endParaRPr lang="en-US" dirty="0" smtClean="0"/>
          </a:p>
          <a:p>
            <a:pPr lvl="1"/>
            <a:r>
              <a:rPr lang="en-US" dirty="0" smtClean="0">
                <a:hlinkClick r:id="rId3" tooltip="A Registered Apprenticeship is an opportunity for a worker to earn a salary while receiving mandatory on-the-job (OTJ) training, and related technical instruction (RTI)."/>
              </a:rPr>
              <a:t>Registered Apprenticeships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Automated Industrial Technology program graduates</a:t>
            </a:r>
            <a:endParaRPr lang="en-US" dirty="0" smtClean="0"/>
          </a:p>
          <a:p>
            <a:pPr lvl="1"/>
            <a:r>
              <a:rPr lang="en-US" dirty="0" smtClean="0"/>
              <a:t>On-the-job Training (OJT)</a:t>
            </a:r>
          </a:p>
          <a:p>
            <a:pPr lvl="1"/>
            <a:r>
              <a:rPr lang="en-US" dirty="0" smtClean="0"/>
              <a:t>Work Experience</a:t>
            </a:r>
          </a:p>
          <a:p>
            <a:pPr lvl="1"/>
            <a:r>
              <a:rPr lang="en-US" dirty="0" smtClean="0"/>
              <a:t>Incumbent Worker Training</a:t>
            </a:r>
          </a:p>
          <a:p>
            <a:pPr lvl="1"/>
            <a:r>
              <a:rPr lang="en-US" dirty="0" smtClean="0"/>
              <a:t>Customized Training</a:t>
            </a:r>
          </a:p>
          <a:p>
            <a:pPr lvl="1"/>
            <a:r>
              <a:rPr lang="en-US" dirty="0" smtClean="0">
                <a:hlinkClick r:id="rId5"/>
              </a:rPr>
              <a:t>Department of Defense </a:t>
            </a:r>
            <a:r>
              <a:rPr lang="en-US" dirty="0" err="1" smtClean="0">
                <a:hlinkClick r:id="rId5"/>
              </a:rPr>
              <a:t>SkillBridge</a:t>
            </a:r>
            <a:endParaRPr lang="en-US" dirty="0" smtClean="0"/>
          </a:p>
          <a:p>
            <a:pPr lvl="1"/>
            <a:r>
              <a:rPr lang="en-US" dirty="0" smtClean="0">
                <a:hlinkClick r:id="rId6" action="ppaction://hlinksldjump"/>
              </a:rPr>
              <a:t>Alternative Talent Development</a:t>
            </a:r>
            <a:endParaRPr lang="en-US" dirty="0" smtClean="0"/>
          </a:p>
          <a:p>
            <a:pPr lvl="1"/>
            <a:r>
              <a:rPr lang="en-US" dirty="0" smtClean="0">
                <a:hlinkClick r:id="rId7" action="ppaction://hlinksldjump"/>
              </a:rPr>
              <a:t>Internal</a:t>
            </a:r>
            <a:r>
              <a:rPr lang="en-US" dirty="0" smtClean="0">
                <a:hlinkClick r:id="rId7" action="ppaction://hlinksldjump"/>
              </a:rPr>
              <a:t> </a:t>
            </a:r>
            <a:r>
              <a:rPr lang="en-US" dirty="0" smtClean="0">
                <a:hlinkClick r:id="rId7" action="ppaction://hlinksldjump"/>
              </a:rPr>
              <a:t>Career Pathways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5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657349" y="955496"/>
            <a:ext cx="6010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Develop sustainable pipelines that leverage a variety of available programs and funding opportunities in order to develop a continuous supply of talent </a:t>
            </a:r>
            <a:r>
              <a:rPr lang="en-US" sz="1800" dirty="0" smtClean="0"/>
              <a:t>for your company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" y="5662136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Resources: </a:t>
            </a:r>
            <a:r>
              <a:rPr lang="en-US" dirty="0" smtClean="0"/>
              <a:t>Company, </a:t>
            </a:r>
            <a:r>
              <a:rPr lang="en-US" dirty="0" smtClean="0"/>
              <a:t>ARIZONA@WORK network, Arizona Commerce Authority, Central Arizona College, Pinal County PIO office, Statewide job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Career Readiness Credential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Validates employee work readiness in 7 foundational areas to include professional (soft) skills</a:t>
            </a:r>
          </a:p>
          <a:p>
            <a:r>
              <a:rPr lang="en-US" b="0" dirty="0" smtClean="0"/>
              <a:t>Credential levels are aligned with Standard Occupation Classifications </a:t>
            </a:r>
          </a:p>
          <a:p>
            <a:r>
              <a:rPr lang="en-US" b="0" dirty="0" smtClean="0"/>
              <a:t>Improves employee retention</a:t>
            </a:r>
          </a:p>
          <a:p>
            <a:r>
              <a:rPr lang="en-US" b="0" dirty="0" smtClean="0"/>
              <a:t>No cost to participate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6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46" y="3183475"/>
            <a:ext cx="3968954" cy="303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38" y="2563355"/>
            <a:ext cx="2220030" cy="620120"/>
          </a:xfrm>
          <a:prstGeom prst="rect">
            <a:avLst/>
          </a:prstGeom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457200" y="5433500"/>
            <a:ext cx="6000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Career </a:t>
            </a:r>
            <a:r>
              <a:rPr lang="en-US" dirty="0" smtClean="0"/>
              <a:t>Career Pathways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04850"/>
            <a:ext cx="9144000" cy="4802725"/>
          </a:xfrm>
        </p:spPr>
        <p:txBody>
          <a:bodyPr/>
          <a:lstStyle/>
          <a:p>
            <a:r>
              <a:rPr lang="en-US" b="0" dirty="0" smtClean="0"/>
              <a:t>What does career progression internal to </a:t>
            </a:r>
            <a:r>
              <a:rPr lang="en-US" b="0" dirty="0" smtClean="0"/>
              <a:t>your company </a:t>
            </a:r>
            <a:r>
              <a:rPr lang="en-US" b="0" dirty="0" smtClean="0"/>
              <a:t>look like?</a:t>
            </a:r>
          </a:p>
          <a:p>
            <a:r>
              <a:rPr lang="en-US" b="0" dirty="0" smtClean="0"/>
              <a:t>Clearly defined career pathways can help an organization home grow its future leadership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7</a:t>
            </a:fld>
            <a:endParaRPr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9594476"/>
              </p:ext>
            </p:extLst>
          </p:nvPr>
        </p:nvGraphicFramePr>
        <p:xfrm>
          <a:off x="685800" y="1493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240" y="4552950"/>
            <a:ext cx="119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707755"/>
            <a:ext cx="139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Specified Performance &amp; Tenure Met + Training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1575" y="2229368"/>
            <a:ext cx="139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Specified Performance &amp; Tenure Met + Training</a:t>
            </a:r>
            <a:endParaRPr lang="en-US" dirty="0"/>
          </a:p>
        </p:txBody>
      </p:sp>
      <p:sp>
        <p:nvSpPr>
          <p:cNvPr id="13" name="Action Button: Home 12">
            <a:hlinkClick r:id="rId8" action="ppaction://hlinksldjump" highlightClick="1"/>
          </p:cNvPr>
          <p:cNvSpPr/>
          <p:nvPr/>
        </p:nvSpPr>
        <p:spPr>
          <a:xfrm>
            <a:off x="457200" y="5433500"/>
            <a:ext cx="6000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4" y="3664767"/>
            <a:ext cx="4543425" cy="26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59375"/>
            <a:ext cx="4305300" cy="4648200"/>
          </a:xfrm>
        </p:spPr>
        <p:txBody>
          <a:bodyPr/>
          <a:lstStyle/>
          <a:p>
            <a:r>
              <a:rPr lang="en-US" dirty="0" smtClean="0"/>
              <a:t>Develop frontline talent from occupations in other industries that require compatible skills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Company’s frontline </a:t>
            </a:r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Run Compatibility Index for each</a:t>
            </a:r>
          </a:p>
          <a:p>
            <a:pPr lvl="1"/>
            <a:r>
              <a:rPr lang="en-US" dirty="0" smtClean="0"/>
              <a:t>Formulate a plan to engage regional workers and encourage participation in pipeline</a:t>
            </a:r>
          </a:p>
          <a:p>
            <a:pPr lvl="1"/>
            <a:r>
              <a:rPr lang="en-US" dirty="0" smtClean="0"/>
              <a:t>Incorporate either Incumbent Worker Training (Post Hire) or Customized Training (Pre-Hire)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8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41767"/>
            <a:ext cx="4638675" cy="60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2988"/>
            <a:ext cx="8229600" cy="381000"/>
          </a:xfrm>
        </p:spPr>
        <p:txBody>
          <a:bodyPr/>
          <a:lstStyle/>
          <a:p>
            <a:r>
              <a:rPr lang="en-US" dirty="0" smtClean="0"/>
              <a:t>A Proposed Talent Development Pipeline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524" y="5801787"/>
            <a:ext cx="3895725" cy="52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Incorporates ACRC and Customized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78825"/>
            <a:ext cx="9144000" cy="362874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Initiative will help shift the culture in the County</a:t>
            </a:r>
          </a:p>
          <a:p>
            <a:pPr lvl="1"/>
            <a:r>
              <a:rPr lang="en-US" dirty="0" smtClean="0"/>
              <a:t>Quality jobs are here/coming</a:t>
            </a:r>
          </a:p>
          <a:p>
            <a:pPr lvl="1"/>
            <a:r>
              <a:rPr lang="en-US" dirty="0" smtClean="0"/>
              <a:t>Opportunity to work closer to home</a:t>
            </a:r>
          </a:p>
          <a:p>
            <a:pPr marL="571500" lvl="1" indent="0">
              <a:buNone/>
            </a:pPr>
            <a:endParaRPr lang="en-US" dirty="0" smtClean="0"/>
          </a:p>
          <a:p>
            <a:r>
              <a:rPr lang="en-US" dirty="0" smtClean="0"/>
              <a:t>Initiative will create a “buzz” amongst future workforce</a:t>
            </a:r>
          </a:p>
          <a:p>
            <a:pPr lvl="1"/>
            <a:r>
              <a:rPr lang="en-US" dirty="0" smtClean="0"/>
              <a:t>K-12 initiatives with Achieve Pinal</a:t>
            </a:r>
          </a:p>
          <a:p>
            <a:pPr lvl="1"/>
            <a:r>
              <a:rPr lang="en-US" dirty="0" smtClean="0"/>
              <a:t>Presentations during </a:t>
            </a:r>
            <a:r>
              <a:rPr lang="en-US" dirty="0" smtClean="0">
                <a:hlinkClick r:id="rId2"/>
              </a:rPr>
              <a:t>AIT</a:t>
            </a:r>
            <a:r>
              <a:rPr lang="en-US" dirty="0" smtClean="0"/>
              <a:t> classes at CAC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Copyright © 2020 ARIZONA@WORK  |  Page </a:t>
            </a:r>
            <a:fld id="{00000000-1234-1234-1234-123412341234}" type="slidenum">
              <a:rPr lang="en-US" smtClean="0"/>
              <a:t>9</a:t>
            </a:fld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5584855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Resources: </a:t>
            </a:r>
            <a:r>
              <a:rPr lang="en-US" dirty="0" smtClean="0"/>
              <a:t>Company, </a:t>
            </a:r>
            <a:r>
              <a:rPr lang="en-US" dirty="0" smtClean="0"/>
              <a:t>ARIZONA@WORK Pinal County, Central Arizona College, Pinal County PIO office, Achieve Pinal, Pinal Alliance Pinal County Workforce Development Board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7349" y="955496"/>
            <a:ext cx="6010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Participate in community initiatives that foster mutually rewarding relationships between Pinal County residents and </a:t>
            </a:r>
            <a:r>
              <a:rPr lang="en-US" sz="1800" dirty="0" smtClean="0"/>
              <a:t>your Company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11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ZatWork">
      <a:dk1>
        <a:srgbClr val="2A6EBB"/>
      </a:dk1>
      <a:lt1>
        <a:srgbClr val="F2F2F2"/>
      </a:lt1>
      <a:dk2>
        <a:srgbClr val="181818"/>
      </a:dk2>
      <a:lt2>
        <a:srgbClr val="FFFFFF"/>
      </a:lt2>
      <a:accent1>
        <a:srgbClr val="CD202C"/>
      </a:accent1>
      <a:accent2>
        <a:srgbClr val="FFB612"/>
      </a:accent2>
      <a:accent3>
        <a:srgbClr val="638E2B"/>
      </a:accent3>
      <a:accent4>
        <a:srgbClr val="212492"/>
      </a:accent4>
      <a:accent5>
        <a:srgbClr val="5E6A71"/>
      </a:accent5>
      <a:accent6>
        <a:srgbClr val="2A6EB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10264</TotalTime>
  <Words>777</Words>
  <Application>Microsoft Office PowerPoint</Application>
  <PresentationFormat>On-screen Show (4:3)</PresentationFormat>
  <Paragraphs>120</Paragraphs>
  <Slides>10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Calibri</vt:lpstr>
      <vt:lpstr>Office Theme</vt:lpstr>
      <vt:lpstr>Summer 2020</vt:lpstr>
      <vt:lpstr>A four part strategy is recommended</vt:lpstr>
      <vt:lpstr>Candidate Recruitment and Screening</vt:lpstr>
      <vt:lpstr>Proposed Candidate Recruitment and Screening Process</vt:lpstr>
      <vt:lpstr>Establish Talent Development Pipelines</vt:lpstr>
      <vt:lpstr>Arizona Career Readiness Credential</vt:lpstr>
      <vt:lpstr>Company Career Career Pathways</vt:lpstr>
      <vt:lpstr>A Proposed Talent Development Pipeline</vt:lpstr>
      <vt:lpstr>Community Engagement Strategy</vt:lpstr>
      <vt:lpstr>Communication Strategy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12, 2019</dc:title>
  <dc:creator>ghardy;Six Degrees</dc:creator>
  <cp:lastModifiedBy>Aaron Moon</cp:lastModifiedBy>
  <cp:revision>81</cp:revision>
  <dcterms:created xsi:type="dcterms:W3CDTF">2015-08-04T16:05:32Z</dcterms:created>
  <dcterms:modified xsi:type="dcterms:W3CDTF">2020-07-14T18:12:55Z</dcterms:modified>
</cp:coreProperties>
</file>