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60" r:id="rId3"/>
    <p:sldId id="285" r:id="rId4"/>
    <p:sldId id="264" r:id="rId5"/>
    <p:sldId id="265" r:id="rId6"/>
    <p:sldId id="288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89" r:id="rId15"/>
    <p:sldId id="290" r:id="rId16"/>
    <p:sldId id="275" r:id="rId17"/>
    <p:sldId id="276" r:id="rId18"/>
    <p:sldId id="291" r:id="rId19"/>
    <p:sldId id="286" r:id="rId20"/>
    <p:sldId id="278" r:id="rId21"/>
    <p:sldId id="263" r:id="rId22"/>
    <p:sldId id="287" r:id="rId23"/>
    <p:sldId id="28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DF9"/>
    <a:srgbClr val="FFFFFF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B266A6-15DC-427D-98BA-658DBB92269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D4DE8C-D2F7-46CD-8952-10C24D2B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WIOA Adult Priority of Service Criteria</a:t>
            </a:r>
          </a:p>
          <a:p>
            <a:r>
              <a:rPr lang="en-US" b="1"/>
              <a:t>There are three criterion that everyone has to meet for WIOA </a:t>
            </a:r>
          </a:p>
          <a:p>
            <a:r>
              <a:rPr lang="en-US"/>
              <a:t>The criteria that an adult must meet to be considered for priority of service</a:t>
            </a:r>
          </a:p>
          <a:p>
            <a:r>
              <a:rPr lang="en-US"/>
              <a:t>include low-income status or basic skills deficiency.</a:t>
            </a:r>
          </a:p>
          <a:p>
            <a:r>
              <a:rPr lang="en-US"/>
              <a:t>An adult is low-income when he or she is:</a:t>
            </a:r>
          </a:p>
          <a:p>
            <a:r>
              <a:rPr lang="en-US"/>
              <a:t>A</a:t>
            </a:r>
          </a:p>
          <a:p>
            <a:r>
              <a:rPr lang="en-US"/>
              <a:t>1. Currently receiving or has received public assistance in the</a:t>
            </a:r>
          </a:p>
          <a:p>
            <a:r>
              <a:rPr lang="en-US"/>
              <a:t>last six months, either solely or as a member of a family;</a:t>
            </a:r>
          </a:p>
          <a:p>
            <a:r>
              <a:rPr lang="en-US"/>
              <a:t>2. A member of a family whose total family income does not</a:t>
            </a:r>
          </a:p>
          <a:p>
            <a:r>
              <a:rPr lang="en-US"/>
              <a:t>exceed the higher of either the poverty line or 70 percent of</a:t>
            </a:r>
          </a:p>
          <a:p>
            <a:r>
              <a:rPr lang="en-US"/>
              <a:t>the Lower Living Standard (LLSIL);</a:t>
            </a:r>
          </a:p>
          <a:p>
            <a:r>
              <a:rPr lang="en-US"/>
              <a:t>3. A homeless individual, as defined in 42 U.S.C. 14043e-</a:t>
            </a:r>
          </a:p>
          <a:p>
            <a:r>
              <a:rPr lang="en-US"/>
              <a:t>2(6) of the Violence Against Women Act of 1994, or 42</a:t>
            </a:r>
          </a:p>
          <a:p>
            <a:r>
              <a:rPr lang="en-US"/>
              <a:t>U.S.C. 11434a(2) of the McKinney-Vento Homeless</a:t>
            </a:r>
          </a:p>
          <a:p>
            <a:r>
              <a:rPr lang="en-US"/>
              <a:t>Assistance Act; or</a:t>
            </a:r>
          </a:p>
          <a:p>
            <a:r>
              <a:rPr lang="en-US"/>
              <a:t>4. An individual with a disability whose own income meets the</a:t>
            </a:r>
          </a:p>
          <a:p>
            <a:r>
              <a:rPr lang="en-US"/>
              <a:t>income requirement in Section 104.02(A)(2), but is a</a:t>
            </a:r>
          </a:p>
          <a:p>
            <a:r>
              <a:rPr lang="en-US"/>
              <a:t>member of a family whose income does not meet this</a:t>
            </a:r>
          </a:p>
          <a:p>
            <a:r>
              <a:rPr lang="en-US"/>
              <a:t>requirement.</a:t>
            </a:r>
          </a:p>
          <a:p>
            <a:r>
              <a:rPr lang="en-US"/>
              <a:t>B. An adult is basic skills deficient when he or she is unable to:</a:t>
            </a:r>
          </a:p>
          <a:p>
            <a:r>
              <a:rPr lang="en-US"/>
              <a:t>1. Compute or solve problems; or</a:t>
            </a:r>
          </a:p>
          <a:p>
            <a:r>
              <a:rPr lang="en-US"/>
              <a:t>2. Read, write, or speak English at a level necessary to</a:t>
            </a:r>
          </a:p>
          <a:p>
            <a:r>
              <a:rPr lang="en-US"/>
              <a:t>function on the job, in his or her family, or in society.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Eligibility of a dislocated worker is determined at the time of enrollment.</a:t>
            </a:r>
          </a:p>
          <a:p>
            <a:r>
              <a:rPr lang="en-US"/>
              <a:t>A dislocated worker is an eligible adult (see Section 103.01) who meets</a:t>
            </a:r>
          </a:p>
          <a:p>
            <a:r>
              <a:rPr lang="en-US"/>
              <a:t>one of the following four categories.</a:t>
            </a:r>
          </a:p>
          <a:p>
            <a:endParaRPr lang="en-US"/>
          </a:p>
          <a:p>
            <a:r>
              <a:rPr lang="en-US" b="1"/>
              <a:t>B. Category II </a:t>
            </a:r>
            <a:r>
              <a:rPr lang="en-US"/>
              <a:t>includes an individual who:</a:t>
            </a:r>
          </a:p>
          <a:p>
            <a:r>
              <a:rPr lang="en-US"/>
              <a:t>1. Has been terminated or laid off, or has received a notice of</a:t>
            </a:r>
          </a:p>
          <a:p>
            <a:r>
              <a:rPr lang="en-US"/>
              <a:t>termination or layoff from employment as a result of any</a:t>
            </a:r>
          </a:p>
          <a:p>
            <a:r>
              <a:rPr lang="en-US"/>
              <a:t>permanent closure of, or any substantial layoff at, a plant,</a:t>
            </a:r>
          </a:p>
          <a:p>
            <a:r>
              <a:rPr lang="en-US"/>
              <a:t>facility, or enterprise; or</a:t>
            </a:r>
          </a:p>
          <a:p>
            <a:r>
              <a:rPr lang="en-US" b="1"/>
              <a:t>D. Category IV </a:t>
            </a:r>
            <a:r>
              <a:rPr lang="en-US"/>
              <a:t>includes an individual who:</a:t>
            </a:r>
          </a:p>
          <a:p>
            <a:r>
              <a:rPr lang="en-US"/>
              <a:t>1. Is a displaced homemaker (an individual who has been</a:t>
            </a:r>
          </a:p>
          <a:p>
            <a:r>
              <a:rPr lang="en-US"/>
              <a:t>providing unpaid services to family members in the home);</a:t>
            </a:r>
          </a:p>
          <a:p>
            <a:r>
              <a:rPr lang="en-US"/>
              <a:t>2. Is the spouse of a member of the Armed Forces on active</a:t>
            </a:r>
          </a:p>
          <a:p>
            <a:r>
              <a:rPr lang="en-US"/>
              <a:t>duty, as defined in U.S.C. Title 10 Section 101 (d) (1), and</a:t>
            </a:r>
          </a:p>
          <a:p>
            <a:r>
              <a:rPr lang="en-US"/>
              <a:t>who has experienced a loss of employment as a direct result</a:t>
            </a:r>
          </a:p>
          <a:p>
            <a:r>
              <a:rPr lang="en-US"/>
              <a:t>of relocation to accommodate a permanent change in duty</a:t>
            </a:r>
          </a:p>
          <a:p>
            <a:r>
              <a:rPr lang="en-US"/>
              <a:t>station of such member; or</a:t>
            </a:r>
          </a:p>
          <a:p>
            <a:r>
              <a:rPr lang="en-US"/>
              <a:t>3. Is the spouse of a member of the Armed Forces on active</a:t>
            </a:r>
          </a:p>
          <a:p>
            <a:r>
              <a:rPr lang="en-US"/>
              <a:t>duty, or who has been discharged from the military, and is</a:t>
            </a:r>
          </a:p>
          <a:p>
            <a:r>
              <a:rPr lang="en-US"/>
              <a:t>unemployed or underemployed and is experiencing difficulty</a:t>
            </a:r>
          </a:p>
          <a:p>
            <a:r>
              <a:rPr lang="en-US"/>
              <a:t>in obtaining or upgrading employment.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 baseline="0"/>
              <a:t> expansion of DW funding to Spouses.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8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9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4DE8C-D2F7-46CD-8952-10C24D2B33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.</a:t>
            </a:r>
          </a:p>
          <a:p>
            <a:r>
              <a:rPr lang="en-US" b="1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C4B0-3D4E-45A3-9C5F-4DB365DEBD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0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D-013_AZatWork_Title-1_C2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486400"/>
            <a:ext cx="5943600" cy="381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64008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71" y="0"/>
            <a:ext cx="9144000" cy="685800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13595" y="5494280"/>
            <a:ext cx="5123027" cy="5912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21479" y="5179574"/>
            <a:ext cx="5115144" cy="314705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600" b="1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8600" y="657225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schemeClr val="tx1">
                  <a:tint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8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D-013_AZatWork_Title-1_C2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486400"/>
            <a:ext cx="6096000" cy="381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64008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D-013_AZatWork_Trans-1_C2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410199"/>
            <a:ext cx="8305800" cy="304801"/>
          </a:xfrm>
        </p:spPr>
        <p:txBody>
          <a:bodyPr anchor="t"/>
          <a:lstStyle>
            <a:lvl1pPr algn="l">
              <a:defRPr sz="1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1000" y="4889500"/>
            <a:ext cx="8305800" cy="520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D-013_AZatWork_Trans-1_C2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199"/>
            <a:ext cx="8305800" cy="304801"/>
          </a:xfrm>
        </p:spPr>
        <p:txBody>
          <a:bodyPr anchor="t"/>
          <a:lstStyle>
            <a:lvl1pPr algn="l">
              <a:defRPr sz="1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889500"/>
            <a:ext cx="8305800" cy="520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838200"/>
            <a:ext cx="82296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2000" b="0"/>
            </a:lvl1pPr>
            <a:lvl2pPr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buFont typeface="Arial" pitchFamily="34" charset="0"/>
              <a:buChar char="‒"/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buFont typeface="Arial" pitchFamily="34" charset="0"/>
              <a:buChar char="‒"/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48200" y="8382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buFont typeface="Arial" pitchFamily="34" charset="0"/>
              <a:buChar char="‒"/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09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09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6060" y="1524000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buFont typeface="Arial" pitchFamily="34" charset="0"/>
              <a:buChar char="‒"/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48200" y="1524000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buFont typeface="Arial" pitchFamily="34" charset="0"/>
              <a:buChar char="‒"/>
              <a:defRPr sz="160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D-013_AZatWork_Content_C2a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2016 ARIZONA@WORK  |  Page </a:t>
            </a:r>
            <a:fld id="{4ABEEB7F-5D35-4DFD-AF40-0A9BA649E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6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jobconnection.gov/ada/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employeeengagement.com/wp-content/uploads/2012/07/Workshops.jpg&amp;imgrefurl=https://employeeengagement.com/employee-engagement-workshops/&amp;docid=CcBpBVX55dLR7M&amp;tbnid=weDnPBQs9JDHYM:&amp;vet=10ahUKEwjP1KWv-JHXAhXIzlQKHQkmBJg4rAIQMwgFKAMwAw..i&amp;w=282&amp;h=152&amp;bih=822&amp;biw=1440&amp;q=workshops&amp;ved=0ahUKEwjP1KWv-JHXAhXIzlQKHQkmBJg4rAIQMwgFKAMwAw&amp;iact=mrc&amp;uact=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1"/>
            <a:ext cx="8305800" cy="1066800"/>
          </a:xfrm>
        </p:spPr>
        <p:txBody>
          <a:bodyPr/>
          <a:lstStyle/>
          <a:p>
            <a:r>
              <a:rPr lang="en-US"/>
              <a:t>		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8305800" cy="762000"/>
          </a:xfrm>
        </p:spPr>
        <p:txBody>
          <a:bodyPr/>
          <a:lstStyle/>
          <a:p>
            <a:r>
              <a:rPr lang="en-US" sz="4800" dirty="0"/>
              <a:t>	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Coconino County </a:t>
            </a:r>
          </a:p>
        </p:txBody>
      </p:sp>
    </p:spTree>
    <p:extLst>
      <p:ext uri="{BB962C8B-B14F-4D97-AF65-F5344CB8AC3E}">
        <p14:creationId xmlns:p14="http://schemas.microsoft.com/office/powerpoint/2010/main" val="241873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199" y="1161196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7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Corps 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 a </a:t>
            </a:r>
            <a:r>
              <a:rPr lang="en-US" altLang="en-US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en-US" alt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career training tuition, high school diploma or GED (as needed), transportation to a center, three meals a day, housing, uniform, recreational activities, driver’s training </a:t>
            </a:r>
            <a:endParaRPr lang="en-US" dirty="0"/>
          </a:p>
          <a:p>
            <a:endParaRPr lang="en-US" sz="1050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0404"/>
            <a:ext cx="8001000" cy="8563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JOB CORPS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2085993"/>
            <a:ext cx="7815749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3493526"/>
            <a:ext cx="7888908" cy="1497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820" y="3148517"/>
            <a:ext cx="5694158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609828"/>
            <a:ext cx="706135" cy="706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85" y="4764312"/>
            <a:ext cx="7322731" cy="766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112" y="4685765"/>
            <a:ext cx="705368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407893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Clr>
                <a:srgbClr val="629DD1"/>
              </a:buClr>
            </a:pPr>
            <a:r>
              <a:rPr lang="en-US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Disabled Veterans Outreach Program (DVOP)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provides outreach, employment guidance and case management services to Veterans and eligible spouses of Veterans with significant barriers to employment. 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Disadvantaged Veterans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incarcerated offenders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and other significant barriers to employment</a:t>
            </a:r>
            <a:endParaRPr lang="en-US" dirty="0">
              <a:solidFill>
                <a:srgbClr val="242852"/>
              </a:solidFill>
            </a:endParaRPr>
          </a:p>
          <a:p>
            <a:pPr marL="45720" lvl="0" indent="0">
              <a:buClr>
                <a:srgbClr val="629DD1"/>
              </a:buClr>
              <a:buNone/>
            </a:pPr>
            <a:r>
              <a:rPr lang="en-US" sz="2200" dirty="0">
                <a:solidFill>
                  <a:srgbClr val="242852"/>
                </a:solidFill>
              </a:rPr>
              <a:t>	</a:t>
            </a:r>
          </a:p>
          <a:p>
            <a:pPr marL="365760" lvl="1" indent="0">
              <a:buNone/>
            </a:pPr>
            <a:endParaRPr lang="en-US" sz="2200" dirty="0"/>
          </a:p>
          <a:p>
            <a:pPr marL="137160" indent="0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Employment Administration</a:t>
            </a:r>
            <a:b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Disabled Veterans Outreach Program (DVOP)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47" y="3473065"/>
            <a:ext cx="2359356" cy="42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2" y="3899822"/>
            <a:ext cx="4194412" cy="1408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213" y="3899822"/>
            <a:ext cx="5486876" cy="1408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458683"/>
            <a:ext cx="301778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1" y="1143000"/>
            <a:ext cx="8077200" cy="4407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/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/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/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</a:t>
            </a:r>
          </a:p>
          <a:p>
            <a:pPr marL="45720" indent="0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</a:t>
            </a:r>
          </a:p>
          <a:p>
            <a:pPr marL="45720" indent="0" algn="ctr"/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Nation’s Finest, our mission is to support America’s military veterans and their families with a comprehensive approach to housing, health and employment that helps them achieve self-sufficiency and reach their full potential. </a:t>
            </a:r>
          </a:p>
          <a:p>
            <a:pPr marL="45720" indent="0"/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Assisting low-income veteran households who are either homeless or at-risk of becoming homeless.</a:t>
            </a: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" indent="0"/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Providing case management and temporary financial assistance to start housing for a household that lacks it or sustain housing for a household facing loss.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4600" dirty="0"/>
          </a:p>
          <a:p>
            <a:pPr lvl="2">
              <a:buFont typeface="Wingdings" panose="05000000000000000000" pitchFamily="2" charset="2"/>
              <a:buChar char="Ø"/>
            </a:pPr>
            <a:endParaRPr lang="en-US" sz="4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all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Nation’s Finest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A98DD-DD56-47B4-BEFA-9B41B930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806" y="1031533"/>
            <a:ext cx="1915589" cy="13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407893" cy="4407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lvl="0" indent="0" eaLnBrk="0" fontAlgn="base" hangingPunct="0">
              <a:spcAft>
                <a:spcPct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Services for Veterans Families Grant (SSVF)</a:t>
            </a:r>
          </a:p>
          <a:p>
            <a:pPr marL="0" lvl="0" indent="0" eaLnBrk="0" fontAlgn="base" hangingPunct="0"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Assists Veterans and their families experiencing homelessness or risk of homelessness with case management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by case basis are able to allocate rental assistance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Financial Assistance for Veterans and their families.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Coaching/Mentoring Workshops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services offered </a:t>
            </a:r>
          </a:p>
          <a:p>
            <a:pPr marL="0" lvl="0" indent="0" fontAlgn="base">
              <a:spcAft>
                <a:spcPct val="0"/>
              </a:spcAft>
            </a:pPr>
            <a:endParaRPr lang="en-US" altLang="en-US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lvl="0" indent="0" fontAlgn="base"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CATHOLIC CHARITIES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40808"/>
            <a:ext cx="184853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7589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Coconino County Community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57200" y="1138334"/>
            <a:ext cx="8229600" cy="434806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1800" b="1" dirty="0"/>
              <a:t>Community Services </a:t>
            </a:r>
            <a:r>
              <a:rPr lang="en-US" sz="1800" b="1" dirty="0">
                <a:solidFill>
                  <a:srgbClr val="0070C0"/>
                </a:solidFill>
              </a:rPr>
              <a:t>provides assistance to residents of all ages</a:t>
            </a:r>
            <a:r>
              <a:rPr lang="en-US" sz="1800" b="1" dirty="0"/>
              <a:t>! </a:t>
            </a:r>
          </a:p>
          <a:p>
            <a:pPr marL="0" indent="0">
              <a:buNone/>
            </a:pPr>
            <a:r>
              <a:rPr lang="en-US" sz="1800" b="1" dirty="0"/>
              <a:t>     Offices located in Flagstaff, Williams, Page, Fredonia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ClrTx/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Assisting residents with move-in, rental payment, utility assistance</a:t>
            </a:r>
          </a:p>
          <a:p>
            <a:pPr>
              <a:buClrTx/>
            </a:pPr>
            <a:r>
              <a:rPr lang="en-US" sz="1800" b="1" dirty="0"/>
              <a:t>Financial Literacy Workshops</a:t>
            </a:r>
          </a:p>
          <a:p>
            <a:pPr>
              <a:buClrTx/>
            </a:pPr>
            <a:r>
              <a:rPr lang="en-US" sz="1800" b="1" dirty="0"/>
              <a:t>Senior Utility Assistance Program</a:t>
            </a:r>
          </a:p>
          <a:p>
            <a:pPr>
              <a:buClrTx/>
            </a:pPr>
            <a:r>
              <a:rPr lang="en-US" sz="1800" b="1" dirty="0"/>
              <a:t>Senior Services, Meals on Wheels, Employment &amp; Volunteer Opportunities </a:t>
            </a:r>
          </a:p>
          <a:p>
            <a:pPr>
              <a:buClrTx/>
            </a:pPr>
            <a:r>
              <a:rPr lang="en-US" sz="1800" b="1" dirty="0"/>
              <a:t>Eligibility Requirements </a:t>
            </a:r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11228-0EE8-4A7C-99A3-B0DC0E438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8" y="5695049"/>
            <a:ext cx="2152764" cy="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7589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Housing Solutions &amp; Sharon Manor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57200" y="1185958"/>
            <a:ext cx="8229600" cy="434806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Housing Solution of Northern Arizona is a </a:t>
            </a:r>
            <a:r>
              <a:rPr lang="en-US" sz="1600" b="1" dirty="0">
                <a:solidFill>
                  <a:srgbClr val="0070C0"/>
                </a:solidFill>
              </a:rPr>
              <a:t>non-profit organization focused on    programs for local residents to identify &amp; maintain affordable housing.</a:t>
            </a:r>
          </a:p>
          <a:p>
            <a:pPr marL="0" indent="0"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b="1" dirty="0"/>
              <a:t>Programs &amp; Services include: </a:t>
            </a:r>
          </a:p>
          <a:p>
            <a:pPr marL="0" indent="0">
              <a:buNone/>
            </a:pPr>
            <a:endParaRPr lang="en-US" sz="1600" b="1" dirty="0"/>
          </a:p>
          <a:p>
            <a:pPr>
              <a:buClrTx/>
            </a:pPr>
            <a:r>
              <a:rPr lang="en-US" sz="1600" b="1" dirty="0"/>
              <a:t>Sharon Manor</a:t>
            </a:r>
          </a:p>
          <a:p>
            <a:pPr>
              <a:buClrTx/>
            </a:pPr>
            <a:r>
              <a:rPr lang="en-US" sz="1600" b="1" dirty="0"/>
              <a:t>Homebuyer Assistance</a:t>
            </a:r>
          </a:p>
          <a:p>
            <a:pPr>
              <a:buClrTx/>
            </a:pPr>
            <a:r>
              <a:rPr lang="en-US" sz="1600" b="1" dirty="0"/>
              <a:t>Foreclosure Prevention</a:t>
            </a:r>
          </a:p>
          <a:p>
            <a:pPr>
              <a:buClrTx/>
            </a:pPr>
            <a:r>
              <a:rPr lang="en-US" sz="1600" b="1" dirty="0"/>
              <a:t>Credit Counseling</a:t>
            </a:r>
          </a:p>
          <a:p>
            <a:pPr>
              <a:buClrTx/>
            </a:pPr>
            <a:r>
              <a:rPr lang="en-US" sz="1600" b="1" dirty="0"/>
              <a:t>Affordable Rentals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ousing Solutions of Northern Arizon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76823"/>
            <a:ext cx="1859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5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246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Vocational Rehabilitation (VR)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provides a variety of services to individuals with disabilities, with the ultimate goal to prepare for, enter into, or retain employment.  </a:t>
            </a:r>
          </a:p>
          <a:p>
            <a:pPr marL="0" indent="0"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Based on eligibility, an individual’s needs, the following types of services may be available:</a:t>
            </a:r>
          </a:p>
          <a:p>
            <a:pPr marL="0" indent="0"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guidance and counseling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Work-site evaluations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development &amp; Job placement services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technology services and assistive devices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support services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1F497D"/>
              </a:solidFill>
              <a:latin typeface="Calibri"/>
            </a:endParaRPr>
          </a:p>
          <a:p>
            <a:pPr marL="0" indent="0"/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Rehabilitation Services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90CFE-4EF6-41E4-B912-67CE59D5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89563"/>
            <a:ext cx="301778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066799"/>
            <a:ext cx="8001000" cy="51380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defRPr/>
            </a:pPr>
            <a:endParaRPr lang="en-US" sz="1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SCSEP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work-based job training program for older Americans. </a:t>
            </a:r>
          </a:p>
          <a:p>
            <a:pPr marL="0" lvl="0" indent="0" algn="ctr" eaLnBrk="0" fontAlgn="base" hangingPunct="0">
              <a:spcAft>
                <a:spcPct val="0"/>
              </a:spcAft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defRPr/>
            </a:pPr>
            <a:r>
              <a:rPr lang="en-US" sz="1600" dirty="0"/>
              <a:t>Some employment areas may include public facilities, including schools, hospitals, day-care centers, and senior centers.</a:t>
            </a:r>
          </a:p>
          <a:p>
            <a:pPr marL="0" lvl="0" indent="0" eaLnBrk="0" fontAlgn="base" hangingPunct="0"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Must be 55 years of age or older</a:t>
            </a:r>
          </a:p>
          <a:p>
            <a:pPr lv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Must be unemployed</a:t>
            </a:r>
          </a:p>
          <a:p>
            <a:pPr lv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Low Income Program</a:t>
            </a:r>
          </a:p>
          <a:p>
            <a:pPr lv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Paid on-the-job training</a:t>
            </a:r>
          </a:p>
          <a:p>
            <a:pPr lv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Enrollment priority is given to veterans and qualified spouses</a:t>
            </a:r>
          </a:p>
          <a:p>
            <a:pPr marL="0" indent="0"/>
            <a:endParaRPr lang="en-US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cap="al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Senior Community Service Employment Program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BB0E0-12A5-4F7B-9E0D-082FB039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46790"/>
            <a:ext cx="182286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0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355" y="5176745"/>
            <a:ext cx="1959429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407893" cy="44074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</a:rPr>
              <a:t>Coconino Community College Adult Education</a:t>
            </a:r>
          </a:p>
          <a:p>
            <a:pPr marL="0" indent="0" algn="ctr">
              <a:buNone/>
            </a:pP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ctr"/>
            <a:r>
              <a:rPr lang="en-US" sz="1800" i="1" dirty="0">
                <a:solidFill>
                  <a:schemeClr val="tx1"/>
                </a:solidFill>
              </a:rPr>
              <a:t>Do you want to get your GED or learn English but need some help?</a:t>
            </a:r>
          </a:p>
          <a:p>
            <a:pPr marL="0" lvl="0" indent="0" eaLnBrk="0" fontAlgn="base" hangingPunct="0">
              <a:spcBef>
                <a:spcPts val="480"/>
              </a:spcBef>
            </a:pPr>
            <a:endParaRPr lang="en-US" sz="1600" dirty="0"/>
          </a:p>
          <a:p>
            <a:pPr lvl="0" eaLnBrk="0" fontAlgn="base" hangingPunct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GED Preparation Classes in Flagstaff, Page and Tuba City</a:t>
            </a:r>
          </a:p>
          <a:p>
            <a:pPr lvl="0" eaLnBrk="0" fontAlgn="base" hangingPunct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English Language Classes in Flagstaff</a:t>
            </a:r>
          </a:p>
          <a:p>
            <a:pPr lvl="0" eaLnBrk="0" fontAlgn="base" hangingPunct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Distance Leaning (online) Options Available</a:t>
            </a:r>
          </a:p>
          <a:p>
            <a:pPr lvl="0" eaLnBrk="0" fontAlgn="base" hangingPunct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Transitions to College and Careers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pPr marL="0" indent="0">
              <a:buNone/>
            </a:pP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Department of Education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001768"/>
            <a:ext cx="107500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6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5477" y="990600"/>
            <a:ext cx="8229600" cy="4572000"/>
          </a:xfrm>
          <a:prstGeom prst="rect">
            <a:avLst/>
          </a:prstGeom>
        </p:spPr>
        <p:txBody>
          <a:bodyPr anchor="ctr"/>
          <a:lstStyle/>
          <a:p>
            <a:pPr marL="0" indent="0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FREE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educational service to adults seeking higher education. </a:t>
            </a:r>
          </a:p>
          <a:p>
            <a:pPr marL="0" indent="0"/>
            <a:endParaRPr lang="en-US" sz="1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GED/Information on postsecondary schools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</a:rPr>
              <a:t>Admission information/assistance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</a:rPr>
              <a:t>Scholarship application assistance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</a:rPr>
              <a:t>Financial Aid /FAFSA  assistance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</a:rPr>
              <a:t>Career exploration</a:t>
            </a:r>
          </a:p>
          <a:p>
            <a:pPr marL="0" indent="0"/>
            <a:endParaRPr lang="en-US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al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EDUCATIONAL OPPORTUNITY CENTERS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57800"/>
            <a:ext cx="224589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7924799" cy="3581401"/>
          </a:xfrm>
          <a:prstGeom prst="rect">
            <a:avLst/>
          </a:prstGeom>
        </p:spPr>
        <p:txBody>
          <a:bodyPr anchor="t"/>
          <a:lstStyle/>
          <a:p>
            <a:pPr marL="0" indent="0" algn="ctr"/>
            <a:r>
              <a:rPr lang="en-US" sz="28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 The Coconino County </a:t>
            </a:r>
            <a:br>
              <a:rPr lang="en-US" sz="28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Comprehensive One-Stop overview</a:t>
            </a:r>
            <a:r>
              <a:rPr lang="en-US" sz="2800" dirty="0"/>
              <a:t>               </a:t>
            </a:r>
          </a:p>
          <a:p>
            <a:pPr marL="0" indent="0" algn="ctr"/>
            <a:r>
              <a:rPr lang="en-US" sz="4800" dirty="0"/>
              <a:t>                </a:t>
            </a:r>
            <a:r>
              <a:rPr lang="en-US" sz="1800" dirty="0"/>
              <a:t>    </a:t>
            </a:r>
          </a:p>
          <a:p>
            <a:pPr marL="0" indent="0" algn="ctr"/>
            <a:r>
              <a:rPr lang="en-US" sz="1800" dirty="0"/>
              <a:t>              </a:t>
            </a:r>
          </a:p>
          <a:p>
            <a:pPr marL="0" indent="0" algn="ctr"/>
            <a:endParaRPr lang="en-US" sz="1800" dirty="0"/>
          </a:p>
          <a:p>
            <a:pPr marL="0" indent="0" algn="ctr"/>
            <a:r>
              <a:rPr lang="en-US" sz="1800" dirty="0"/>
              <a:t>              DES office</a:t>
            </a:r>
          </a:p>
          <a:p>
            <a:pPr marL="0" indent="0" algn="ctr">
              <a:buNone/>
            </a:pPr>
            <a:r>
              <a:rPr lang="en-US" sz="1800" dirty="0"/>
              <a:t>                   1701 N. 4</a:t>
            </a:r>
            <a:r>
              <a:rPr lang="en-US" sz="1800" baseline="30000" dirty="0"/>
              <a:t>th</a:t>
            </a:r>
            <a:r>
              <a:rPr lang="en-US" sz="1800" dirty="0"/>
              <a:t> St. </a:t>
            </a:r>
          </a:p>
          <a:p>
            <a:pPr marL="0" indent="0" algn="ctr">
              <a:buNone/>
            </a:pPr>
            <a:r>
              <a:rPr lang="en-US" sz="1800" dirty="0"/>
              <a:t>                            Flagstaff, AZ 86004</a:t>
            </a: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/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/>
            <a:br>
              <a:rPr lang="en-US" sz="900"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Stop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2778"/>
            <a:ext cx="3460559" cy="31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2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7482"/>
            <a:ext cx="8331693" cy="44029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</a:rPr>
              <a:t>Small Business Development Center</a:t>
            </a:r>
          </a:p>
          <a:p>
            <a:pPr marL="0" indent="0" algn="ctr">
              <a:buNone/>
            </a:pP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 algn="ctr"/>
            <a:r>
              <a:rPr lang="en-US" sz="1800" i="1" dirty="0">
                <a:solidFill>
                  <a:schemeClr val="tx1"/>
                </a:solidFill>
              </a:rPr>
              <a:t>Do you have an idea of starting a business or growing an existing one?</a:t>
            </a:r>
          </a:p>
          <a:p>
            <a:pPr marL="0" lvl="0" indent="0" eaLnBrk="0" fontAlgn="base" hangingPunct="0">
              <a:spcBef>
                <a:spcPts val="480"/>
              </a:spcBef>
            </a:pPr>
            <a:r>
              <a:rPr lang="en-US" sz="1600" b="0" dirty="0"/>
              <a:t>   Visit SBDC calendar of events to keep you updated on what is happening at the SBDC. </a:t>
            </a:r>
          </a:p>
          <a:p>
            <a:pPr marL="0" lvl="0" indent="0" eaLnBrk="0" fontAlgn="base" hangingPunct="0">
              <a:spcBef>
                <a:spcPts val="480"/>
              </a:spcBef>
            </a:pPr>
            <a:r>
              <a:rPr lang="en-US" sz="1600" b="0" dirty="0"/>
              <a:t> 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Basic Business Empowerment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Counseling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Start Up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 Resources</a:t>
            </a:r>
            <a:r>
              <a:rPr lang="en-US" dirty="0"/>
              <a:t> </a:t>
            </a:r>
          </a:p>
          <a:p>
            <a:endParaRPr lang="en-US" dirty="0"/>
          </a:p>
          <a:p>
            <a:pPr marL="0" indent="0">
              <a:buNone/>
            </a:pP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America’s SBDC Arizona</a:t>
            </a:r>
          </a:p>
        </p:txBody>
      </p:sp>
      <p:pic>
        <p:nvPicPr>
          <p:cNvPr id="2050" name="Picture 2" descr="Coconino SB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7488"/>
            <a:ext cx="1433612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2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74132" y="1036320"/>
            <a:ext cx="8212667" cy="4785360"/>
          </a:xfrm>
          <a:prstGeom prst="rect">
            <a:avLst/>
          </a:prstGeom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sz="28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                        </a:t>
            </a:r>
            <a:r>
              <a:rPr lang="en-US" sz="28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Seeker </a:t>
            </a:r>
            <a:endParaRPr lang="en-US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prstClr val="black"/>
              </a:solidFill>
            </a:endParaRPr>
          </a:p>
          <a:p>
            <a:pPr marL="285750" lvl="0" indent="-28575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Veteran Priority of Service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Access to Computers, Printers, Internet, and Phone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Access to the Statewide Job Database (</a:t>
            </a:r>
            <a:r>
              <a:rPr lang="en-US" altLang="en-US" sz="1800" dirty="0">
                <a:solidFill>
                  <a:srgbClr val="0070C0"/>
                </a:solidFill>
              </a:rPr>
              <a:t>azjobconnection.gov</a:t>
            </a:r>
            <a:r>
              <a:rPr lang="en-US" altLang="en-US" sz="1800" dirty="0">
                <a:solidFill>
                  <a:prstClr val="black"/>
                </a:solidFill>
              </a:rPr>
              <a:t>)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Career Coaching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Educational Programs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Employment Services for Persons with Disabilities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Financial Literacy &amp; Mentoring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Job Leads, referrals to employers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</a:rPr>
              <a:t>Link to Community Resources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Migrant Seasonal Farmworker Resources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Vocational Training &amp; Career Services</a:t>
            </a:r>
            <a:endParaRPr lang="en-US" altLang="en-US" sz="18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272627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572000"/>
          </a:xfrm>
          <a:prstGeom prst="rect">
            <a:avLst/>
          </a:prstGeom>
        </p:spPr>
        <p:txBody>
          <a:bodyPr anchor="ctr"/>
          <a:lstStyle/>
          <a:p>
            <a:pPr marL="0" lvl="0" indent="0" fontAlgn="base">
              <a:spcAft>
                <a:spcPct val="0"/>
              </a:spcAft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en-US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Creating an Arizona Job Connection account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Posting your resume on the statewide job database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Providing career guidance and assessment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Matching you with job opportunities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Offering customized training, education and skills development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Hosting hiring events, connecting you with employers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Connecting you with community partners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</a:pPr>
            <a:r>
              <a:rPr lang="en-US" sz="1800" b="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https://www.azjobconnection.gov/ada/r/</a:t>
            </a:r>
            <a:endParaRPr lang="en-US" sz="1800" b="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all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participating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6C130-57C2-466B-B784-8F68477E4F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15" y="114300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Thank you for attending today!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62" y="591152"/>
            <a:ext cx="5486876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2641A-45C1-41FF-B537-88693BBDE75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r="-889" b="10221"/>
          <a:stretch/>
        </p:blipFill>
        <p:spPr bwMode="auto">
          <a:xfrm>
            <a:off x="3490912" y="2685448"/>
            <a:ext cx="2162175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82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838200"/>
            <a:ext cx="8229600" cy="47122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</a:p>
          <a:p>
            <a:pPr marL="0" indent="0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   Hours of Operations – </a:t>
            </a:r>
          </a:p>
          <a:p>
            <a:pPr marL="0" indent="0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   Monday – Thursday  8:00 am to 4:45 pm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480"/>
              </a:spcBef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Virtual Services only</a:t>
            </a:r>
            <a:endParaRPr lang="en-US" altLang="en-US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 in with a Workforce Specialist.                                  </a:t>
            </a:r>
          </a:p>
          <a:p>
            <a:pPr marL="28575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 announcements posted.</a:t>
            </a:r>
          </a:p>
          <a:p>
            <a:pPr marL="285750" indent="-285750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Two-hour limit on the computers.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must be supervised by parents at all times.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put cell phone on vibrate.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drinks or food allowed in Resource Room.</a:t>
            </a:r>
          </a:p>
          <a:p>
            <a:pPr lvl="0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ask for assistance to use the scanner and fax machine.</a:t>
            </a:r>
          </a:p>
          <a:p>
            <a:pPr marL="0" lvl="0" indent="0" fontAlgn="base">
              <a:spcAft>
                <a:spcPct val="0"/>
              </a:spcAft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Specialists are here to help you. </a:t>
            </a:r>
          </a:p>
          <a:p>
            <a:pPr marL="0" indent="0" algn="ctr" fontAlgn="base">
              <a:spcAft>
                <a:spcPct val="0"/>
              </a:spcAft>
            </a:pPr>
            <a:endParaRPr lang="en-US" sz="1200" b="0" dirty="0"/>
          </a:p>
          <a:p>
            <a:pPr marL="0" indent="0" algn="ctr" fontAlgn="base">
              <a:spcAft>
                <a:spcPct val="0"/>
              </a:spcAft>
            </a:pPr>
            <a:endParaRPr lang="en-US" sz="1200" b="0" dirty="0"/>
          </a:p>
          <a:p>
            <a:pPr marL="0" lvl="0" indent="0" fontAlgn="base">
              <a:spcAft>
                <a:spcPct val="0"/>
              </a:spcAft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 Room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0A46A-00E8-40E1-ADBD-35CD8D243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5" b="9775"/>
          <a:stretch/>
        </p:blipFill>
        <p:spPr bwMode="auto">
          <a:xfrm>
            <a:off x="6481737" y="1210382"/>
            <a:ext cx="2103120" cy="173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01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 fontAlgn="base">
              <a:spcAft>
                <a:spcPct val="0"/>
              </a:spcAft>
            </a:pPr>
            <a:endParaRPr lang="en-US" altLang="en-US" sz="2000" b="0" dirty="0">
              <a:solidFill>
                <a:prstClr val="black"/>
              </a:solidFill>
            </a:endParaRPr>
          </a:p>
          <a:p>
            <a:pPr mar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</a:t>
            </a:r>
          </a:p>
          <a:p>
            <a:pPr marL="0" indent="0" fontAlgn="base"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</a:t>
            </a:r>
          </a:p>
          <a:p>
            <a:pPr marL="0" indent="0" fontAlgn="base"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Job Search Techniques                           Job Fairs </a:t>
            </a:r>
            <a:r>
              <a:rPr lang="en-US" altLang="en-US" sz="2000" b="0" dirty="0">
                <a:solidFill>
                  <a:prstClr val="black"/>
                </a:solidFill>
              </a:rPr>
              <a:t>(onsite)</a:t>
            </a:r>
          </a:p>
          <a:p>
            <a:pPr mar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Interviewing with Confidence                 Hiring Events </a:t>
            </a:r>
          </a:p>
          <a:p>
            <a:pPr marL="0" lv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Resume Writing &amp; Review                       Partner Information</a:t>
            </a:r>
          </a:p>
          <a:p>
            <a:pPr marL="0" lv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Financial Literacy Workshop</a:t>
            </a:r>
          </a:p>
          <a:p>
            <a:pPr marL="0" lvl="0" indent="0" fontAlgn="base"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      </a:t>
            </a:r>
          </a:p>
          <a:p>
            <a:pPr marL="0" lvl="0" indent="0" fontAlgn="base">
              <a:spcAft>
                <a:spcPct val="0"/>
              </a:spcAft>
            </a:pPr>
            <a:endParaRPr lang="en-US" altLang="en-US" sz="2000" b="0" dirty="0">
              <a:solidFill>
                <a:prstClr val="black"/>
              </a:solidFill>
            </a:endParaRPr>
          </a:p>
          <a:p>
            <a:pPr marL="13716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WORKSHOPS &amp; EVENTS</a:t>
            </a:r>
          </a:p>
        </p:txBody>
      </p:sp>
      <p:pic>
        <p:nvPicPr>
          <p:cNvPr id="4" name="Picture 3" descr="Image result for workshops">
            <a:hlinkClick r:id="rId3"/>
            <a:extLst>
              <a:ext uri="{FF2B5EF4-FFF2-40B4-BE49-F238E27FC236}">
                <a16:creationId xmlns:a16="http://schemas.microsoft.com/office/drawing/2014/main" id="{A266AD43-7189-4137-BC16-CDF0A7631D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05" y="1143000"/>
            <a:ext cx="2743200" cy="15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82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696200" cy="4251960"/>
          </a:xfrm>
          <a:prstGeom prst="rect">
            <a:avLst/>
          </a:prstGeo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Employment Service provides services to help you become more employable and find work.</a:t>
            </a:r>
          </a:p>
          <a:p>
            <a:pPr marL="0"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i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Anyone</a:t>
            </a:r>
            <a:r>
              <a:rPr lang="en-US" altLang="en-US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can utilize this service!</a:t>
            </a:r>
          </a:p>
          <a:p>
            <a:pPr marL="0" lvl="0" indent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100" i="1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1600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algn="ctr"/>
            <a:endParaRPr lang="en-US" sz="22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6" y="228600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Department of Economic Security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Reemployment Assistance Administration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4" y="3377010"/>
            <a:ext cx="3761558" cy="2139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77" y="3377010"/>
            <a:ext cx="3799329" cy="189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34" y="5516891"/>
            <a:ext cx="3048264" cy="69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BBDA3-1C82-4489-B37C-0A24DA913A5A}"/>
              </a:ext>
            </a:extLst>
          </p:cNvPr>
          <p:cNvPicPr/>
          <p:nvPr/>
        </p:nvPicPr>
        <p:blipFill rotWithShape="1">
          <a:blip r:embed="rId6"/>
          <a:srcRect l="1" t="65628" r="-445"/>
          <a:stretch/>
        </p:blipFill>
        <p:spPr bwMode="auto">
          <a:xfrm>
            <a:off x="2506630" y="2427615"/>
            <a:ext cx="3438525" cy="62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32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8B09-3D8A-4A92-A042-813592CA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4BFC4-E138-4664-8A22-93B9C13CC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Copyright © 2015 ARIZONA@WORK  |  Page </a:t>
            </a:r>
            <a:fld id="{4ABEEB7F-5D35-4DFD-AF40-0A9BA649E3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01314B-42F0-4075-A360-CC1F7A4652B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l="57413" t="8470" r="32435" b="24967"/>
          <a:stretch/>
        </p:blipFill>
        <p:spPr>
          <a:xfrm>
            <a:off x="533400" y="1219200"/>
            <a:ext cx="3276600" cy="5029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A0F8E12-4898-4C8E-BBEB-6A7FBE5B0A3F}"/>
              </a:ext>
            </a:extLst>
          </p:cNvPr>
          <p:cNvSpPr txBox="1">
            <a:spLocks/>
          </p:cNvSpPr>
          <p:nvPr/>
        </p:nvSpPr>
        <p:spPr>
          <a:xfrm>
            <a:off x="533400" y="2286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job connection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ECE028-4BD4-4715-9FDB-3241D94BF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14" t="8224" r="9506" b="-1852"/>
          <a:stretch/>
        </p:blipFill>
        <p:spPr>
          <a:xfrm>
            <a:off x="4250414" y="1306286"/>
            <a:ext cx="4512586" cy="40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</a:rPr>
              <a:t>                          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                       </a:t>
            </a:r>
            <a:r>
              <a:rPr lang="en-US" sz="2000" dirty="0">
                <a:solidFill>
                  <a:srgbClr val="0070C0"/>
                </a:solidFill>
              </a:rPr>
              <a:t>We make a difference one person at a time.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                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 </a:t>
            </a:r>
          </a:p>
          <a:p>
            <a:pPr marL="137160" indent="0"/>
            <a:r>
              <a:rPr lang="en-US" dirty="0"/>
              <a:t>                                                                                                                  </a:t>
            </a:r>
            <a:endParaRPr lang="en-US" u="sng" dirty="0">
              <a:solidFill>
                <a:schemeClr val="bg1">
                  <a:lumMod val="10000"/>
                </a:schemeClr>
              </a:solidFill>
            </a:endParaRPr>
          </a:p>
          <a:p>
            <a:pPr marL="137160" indent="0"/>
            <a:r>
              <a:rPr lang="en-US" dirty="0"/>
              <a:t>                                                              Career Exploration </a:t>
            </a:r>
          </a:p>
          <a:p>
            <a:pPr lvl="0"/>
            <a:r>
              <a:rPr lang="en-US" dirty="0"/>
              <a:t>                                                                 Certificates, Credentials</a:t>
            </a:r>
          </a:p>
          <a:p>
            <a:pPr lvl="0"/>
            <a:r>
              <a:rPr lang="en-US" dirty="0"/>
              <a:t>                                                                 Work Experience in the field of interest</a:t>
            </a:r>
          </a:p>
          <a:p>
            <a:pPr lvl="0"/>
            <a:r>
              <a:rPr lang="en-US" dirty="0"/>
              <a:t>                                                                 Internships, Apprenticeships, or On-the-Job Training</a:t>
            </a:r>
          </a:p>
          <a:p>
            <a:pPr lvl="0"/>
            <a:r>
              <a:rPr lang="en-US" dirty="0"/>
              <a:t>                                                                 One On One career planning and coaching</a:t>
            </a:r>
          </a:p>
          <a:p>
            <a:pPr lvl="0"/>
            <a:r>
              <a:rPr lang="en-US" dirty="0"/>
              <a:t>                                                                 Support Services</a:t>
            </a:r>
          </a:p>
          <a:p>
            <a:pPr marL="137160" indent="0"/>
            <a:r>
              <a:rPr lang="en-US" b="0" dirty="0"/>
              <a:t>     </a:t>
            </a:r>
          </a:p>
          <a:p>
            <a:pPr marL="137160" indent="0"/>
            <a:r>
              <a:rPr lang="en-US" sz="1600" i="1" dirty="0">
                <a:solidFill>
                  <a:srgbClr val="0070C0"/>
                </a:solidFill>
              </a:rPr>
              <a:t>Meet with a Workforce Specialist to see what services are available to you. </a:t>
            </a:r>
          </a:p>
          <a:p>
            <a:pPr marL="137160" indent="0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3" y="228600"/>
            <a:ext cx="8498047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Coconino county career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C3839-EC5E-4816-8522-27109EB26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4" y="2616698"/>
            <a:ext cx="2222426" cy="1662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EAACF-31F0-4FFD-9BD8-B9BA995C3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9" y="5662569"/>
            <a:ext cx="2255840" cy="5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3378"/>
            <a:ext cx="8229600" cy="3454400"/>
          </a:xfrm>
          <a:prstGeom prst="rect">
            <a:avLst/>
          </a:prstGeom>
        </p:spPr>
        <p:txBody>
          <a:bodyPr anchor="ctr"/>
          <a:lstStyle/>
          <a:p>
            <a:pPr marL="457200" lvl="1" indent="0" fontAlgn="base">
              <a:spcBef>
                <a:spcPts val="480"/>
              </a:spcBef>
              <a:spcAft>
                <a:spcPct val="0"/>
              </a:spcAft>
              <a:buNone/>
              <a:defRPr/>
            </a:pP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457200" lvl="1" indent="0" fontAlgn="base">
              <a:spcBef>
                <a:spcPts val="480"/>
              </a:spcBef>
              <a:spcAft>
                <a:spcPct val="0"/>
              </a:spcAft>
              <a:buNone/>
              <a:defRPr/>
            </a:pP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0" lvl="1" indent="0" fontAlgn="base">
              <a:spcBef>
                <a:spcPts val="480"/>
              </a:spcBef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you one step closer to a better job or career.</a:t>
            </a:r>
          </a:p>
          <a:p>
            <a:pPr marL="457200" lvl="1" indent="0" fontAlgn="base">
              <a:spcBef>
                <a:spcPts val="480"/>
              </a:spcBef>
              <a:spcAft>
                <a:spcPct val="0"/>
              </a:spcAft>
              <a:buNone/>
              <a:defRPr/>
            </a:pP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 Certificate Training</a:t>
            </a:r>
          </a:p>
          <a:p>
            <a:pPr lvl="1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  Basic </a:t>
            </a: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Computer Workshops</a:t>
            </a: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 Computer room available for job search, resume writing, </a:t>
            </a:r>
          </a:p>
          <a:p>
            <a:pPr lvl="1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 Employment Information Center</a:t>
            </a:r>
          </a:p>
          <a:p>
            <a:pPr lvl="1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 Assistance with Job Search with a Workforce Specialist</a:t>
            </a:r>
          </a:p>
          <a:p>
            <a:pPr lvl="1" fontAlgn="base">
              <a:spcBef>
                <a:spcPts val="48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 Potential Employment at Goodwill </a:t>
            </a:r>
          </a:p>
          <a:p>
            <a:pPr marL="0" lvl="1" indent="0"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8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Goodwill of Central and northern Arizona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14245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407893" cy="4572000"/>
          </a:xfrm>
          <a:prstGeom prst="rect">
            <a:avLst/>
          </a:prstGeo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altLang="en-US" sz="1600" dirty="0">
                <a:solidFill>
                  <a:srgbClr val="0070C0"/>
                </a:solidFill>
              </a:rPr>
              <a:t>                                                         </a:t>
            </a:r>
            <a:endParaRPr lang="en-US" alt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</a:pPr>
            <a:endParaRPr lang="en-US" altLang="en-US" dirty="0">
              <a:solidFill>
                <a:srgbClr val="0070C0"/>
              </a:solidFill>
            </a:endParaRP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</a:rPr>
              <a:t>Provides workforce opportunities </a:t>
            </a:r>
            <a:r>
              <a:rPr lang="en-US" altLang="en-US" sz="1600" dirty="0">
                <a:solidFill>
                  <a:prstClr val="black"/>
                </a:solidFill>
              </a:rPr>
              <a:t>to Native Americans, Alaskan Natives, or Native Hawaiians who reside in Coconino County,</a:t>
            </a:r>
            <a:r>
              <a:rPr lang="en-US" altLang="en-US" sz="1600" u="sng" dirty="0">
                <a:solidFill>
                  <a:prstClr val="black"/>
                </a:solidFill>
              </a:rPr>
              <a:t> off- reservation areas</a:t>
            </a:r>
            <a:r>
              <a:rPr lang="en-US" altLang="en-US" sz="1600" dirty="0">
                <a:solidFill>
                  <a:prstClr val="black"/>
                </a:solidFill>
              </a:rPr>
              <a:t>. Funded by the Workforce Innovation and Opportunity Act.</a:t>
            </a:r>
          </a:p>
          <a:p>
            <a:pPr marL="0" lvl="0" indent="0" eaLnBrk="0" fontAlgn="base" hangingPunct="0"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</a:endParaRP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</a:rPr>
              <a:t>Individuals need to attend orientation for eligibility requirements.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</a:rPr>
              <a:t>Work experience, internships, career advisement, career counseling, 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</a:rPr>
              <a:t>Job search &amp; referrals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</a:rPr>
              <a:t>Classroom training assistance, educational opportunities 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</a:rPr>
              <a:t>Job search techniques, interview preparation, resume development 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prstClr val="black"/>
                </a:solidFill>
              </a:rPr>
              <a:t>Supportive services.  </a:t>
            </a:r>
          </a:p>
          <a:p>
            <a:pPr marL="137160" indent="0"/>
            <a:endParaRPr lang="en-US" altLang="en-US" dirty="0">
              <a:solidFill>
                <a:prstClr val="black"/>
              </a:solidFill>
            </a:endParaRPr>
          </a:p>
          <a:p>
            <a:pPr marL="137160" indent="0"/>
            <a:endParaRPr lang="en-US" altLang="en-US" dirty="0">
              <a:solidFill>
                <a:prstClr val="black"/>
              </a:solidFill>
            </a:endParaRPr>
          </a:p>
          <a:p>
            <a:pPr marL="137160" indent="0"/>
            <a:endParaRPr lang="en-US" altLang="en-US" b="0" dirty="0">
              <a:solidFill>
                <a:prstClr val="black"/>
              </a:solidFill>
            </a:endParaRPr>
          </a:p>
          <a:p>
            <a:pPr marL="137160" lv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Native Workforce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4FE67-05DE-4CA7-9F75-01D2192D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00485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ZatWork">
      <a:dk1>
        <a:srgbClr val="2A6EBB"/>
      </a:dk1>
      <a:lt1>
        <a:srgbClr val="F2F2F2"/>
      </a:lt1>
      <a:dk2>
        <a:srgbClr val="181818"/>
      </a:dk2>
      <a:lt2>
        <a:srgbClr val="FFFFFF"/>
      </a:lt2>
      <a:accent1>
        <a:srgbClr val="CD202C"/>
      </a:accent1>
      <a:accent2>
        <a:srgbClr val="FFB612"/>
      </a:accent2>
      <a:accent3>
        <a:srgbClr val="638E2B"/>
      </a:accent3>
      <a:accent4>
        <a:srgbClr val="212492"/>
      </a:accent4>
      <a:accent5>
        <a:srgbClr val="5E6A71"/>
      </a:accent5>
      <a:accent6>
        <a:srgbClr val="2A6EBB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1656</Words>
  <Application>Microsoft Office PowerPoint</Application>
  <PresentationFormat>On-screen Show (4:3)</PresentationFormat>
  <Paragraphs>312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   </vt:lpstr>
      <vt:lpstr>One Stop Overview</vt:lpstr>
      <vt:lpstr>Resource Room Expectations</vt:lpstr>
      <vt:lpstr> WORKSHOPS &amp; EVENTS</vt:lpstr>
      <vt:lpstr>Department of Economic Security Reemployment Assistance Administration</vt:lpstr>
      <vt:lpstr>                         </vt:lpstr>
      <vt:lpstr> Coconino county career Services</vt:lpstr>
      <vt:lpstr>Goodwill of Central and northern Arizona</vt:lpstr>
      <vt:lpstr>Native Workforce Services</vt:lpstr>
      <vt:lpstr>                                 JOB CORPS</vt:lpstr>
      <vt:lpstr>Employment Administration Disabled Veterans Outreach Program (DVOP)</vt:lpstr>
      <vt:lpstr>Nation’s Finest </vt:lpstr>
      <vt:lpstr>CATHOLIC CHARITIES </vt:lpstr>
      <vt:lpstr> Coconino County Community Services </vt:lpstr>
      <vt:lpstr>                 Housing Solutions &amp; Sharon Manor</vt:lpstr>
      <vt:lpstr>Rehabilitation Services Administration</vt:lpstr>
      <vt:lpstr>Senior Community Service Employment Program </vt:lpstr>
      <vt:lpstr>Arizona Department of Education </vt:lpstr>
      <vt:lpstr>EDUCATIONAL OPPORTUNITY CENTERS</vt:lpstr>
      <vt:lpstr>America’s SBDC Arizona</vt:lpstr>
      <vt:lpstr>Resources </vt:lpstr>
      <vt:lpstr>Thank you for participating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Ovalle, George</dc:creator>
  <cp:lastModifiedBy>Ovalle, George</cp:lastModifiedBy>
  <cp:revision>54</cp:revision>
  <dcterms:modified xsi:type="dcterms:W3CDTF">2022-03-02T21:16:51Z</dcterms:modified>
</cp:coreProperties>
</file>