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493" r:id="rId4"/>
  </p:sldMasterIdLst>
  <p:sldIdLst>
    <p:sldId id="258" r:id="rId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31" autoAdjust="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4929172-4BF7-429F-BA25-7E9D1A4215E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09596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7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1571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2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3833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6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246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370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94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4929172-4BF7-429F-BA25-7E9D1A4215EE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06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95" r:id="rId2"/>
    <p:sldLayoutId id="2147484496" r:id="rId3"/>
    <p:sldLayoutId id="2147484497" r:id="rId4"/>
    <p:sldLayoutId id="2147484498" r:id="rId5"/>
    <p:sldLayoutId id="2147484499" r:id="rId6"/>
    <p:sldLayoutId id="2147484500" r:id="rId7"/>
    <p:sldLayoutId id="2147484501" r:id="rId8"/>
    <p:sldLayoutId id="2147484502" r:id="rId9"/>
    <p:sldLayoutId id="2147484503" r:id="rId10"/>
    <p:sldLayoutId id="214748450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6281" y="4128120"/>
            <a:ext cx="2939030" cy="1116104"/>
          </a:xfrm>
        </p:spPr>
        <p:txBody>
          <a:bodyPr lIns="0" tIns="0" rIns="0" bIns="0">
            <a:noAutofit/>
          </a:bodyPr>
          <a:lstStyle/>
          <a:p>
            <a:pPr algn="ctr"/>
            <a:r>
              <a:rPr lang="en-US" sz="3600" spc="-150" dirty="0"/>
              <a:t>Organizational Chart</a:t>
            </a:r>
          </a:p>
        </p:txBody>
      </p:sp>
      <p:sp>
        <p:nvSpPr>
          <p:cNvPr id="19" name="Rectangle 18" descr="Hierarchy Level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736281" y="830128"/>
            <a:ext cx="6838978" cy="4282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anchor="ctr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b="1" dirty="0">
                <a:latin typeface="+mj-lt"/>
              </a:rPr>
              <a:t>Graham County Board of Supervisors  Greenlee County Board of Supervisors  Cochise County Board of Supervisors</a:t>
            </a:r>
          </a:p>
        </p:txBody>
      </p:sp>
      <p:sp>
        <p:nvSpPr>
          <p:cNvPr id="26" name="Rectangle 25" descr="Hierarchy Level 2 Item 4">
            <a:extLst>
              <a:ext uri="{FF2B5EF4-FFF2-40B4-BE49-F238E27FC236}">
                <a16:creationId xmlns:a16="http://schemas.microsoft.com/office/drawing/2014/main" id="{6CC65D6C-DD16-4338-8CA6-BFA0B65035D7}"/>
              </a:ext>
            </a:extLst>
          </p:cNvPr>
          <p:cNvSpPr/>
          <p:nvPr/>
        </p:nvSpPr>
        <p:spPr>
          <a:xfrm>
            <a:off x="9833240" y="1520891"/>
            <a:ext cx="1188000" cy="785268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Community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1300" b="1" dirty="0">
                <a:solidFill>
                  <a:prstClr val="black"/>
                </a:solidFill>
                <a:latin typeface="+mj-lt"/>
              </a:rPr>
              <a:t>Services – Services Provider </a:t>
            </a:r>
            <a:endParaRPr lang="en-US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42" name="Rectangle 41" descr="Hierarchy Sub Level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7874898" y="813535"/>
            <a:ext cx="1673859" cy="526610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200" b="1" dirty="0">
                <a:solidFill>
                  <a:prstClr val="black"/>
                </a:solidFill>
              </a:rPr>
              <a:t>ARIZONA@WORK-Southeastern Arizona LWDB</a:t>
            </a:r>
          </a:p>
        </p:txBody>
      </p:sp>
      <p:cxnSp>
        <p:nvCxnSpPr>
          <p:cNvPr id="129" name="Straight Connector 128"/>
          <p:cNvCxnSpPr/>
          <p:nvPr/>
        </p:nvCxnSpPr>
        <p:spPr>
          <a:xfrm flipH="1">
            <a:off x="5321643" y="4841025"/>
            <a:ext cx="824" cy="1297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s://attachments.office.net/owa/rarcher@cpic-cas.org/service.svc/s/GetFileAttachment?id=AAMkADdkODEyZGM1LTZiODItNDMyZS05Nzk3LTcwZjRkMmUwMDMxZABGAAAAAAAnQ7I2Pal0RpcRlwiItphKBwCSFXCUyrXmRq8d7o%2BV6uNYAAAAAAEMAACSFXCUyrXmRq8d7o%2BV6uNYAAOhQaOcAAABEgAQAAKjWIa4%2FQZLuLNv7o0tPY0%3D&amp;X-OWA-CANARY=CmZn2MtEcEuPZkqZF8zd86CARAOjktYYtqkBjQTAhLzQl3mTyWXWJaTuBGw6gtZm5JtMDk5F35Q.&amp;token=eyJhbGciOiJSUzI1NiIsImtpZCI6IjA2MDBGOUY2NzQ2MjA3MzdFNzM0MDRFMjg3QzQ1QTgxOENCN0NFQjgiLCJ4NXQiOiJCZ0Q1OW5SaUJ6Zm5OQVRpaDhSYWdZeTN6cmciLCJ0eXAiOiJKV1QifQ.eyJ2ZXIiOiJFeGNoYW5nZS5DYWxsYmFjay5WMSIsImFwcGN0eHNlbmRlciI6Ik93YURvd25sb2FkQDVlNDEyNGNlLTM5ZjgtNDZmNS1iM2QwLWY0OTJiNDMwZmFhYSIsImFwcGN0eCI6IntcIm1zZXhjaHByb3RcIjpcIm93YVwiLFwicHJpbWFyeXNpZFwiOlwiUy0xLTUtMjEtMzA1ODE2MDAwNi0xMjc0Njk5MjQzLTE5ODQyMDY0MzUtNzM1ODg5NFwiLFwicHVpZFwiOlwiMTE1Mzk3NzAyNTI3ODg2NjEyMVwiLFwib2lkXCI6XCIzNjllNmFiMC0yNjUyLTQzYzctYWVmOC02Y2Q5OTIwOGVmOTlcIixcInNjb3BlXCI6XCJPd2FEb3dubG9hZFwifSIsIm5iZiI6MTU1MDE2NTc3NywiZXhwIjoxNTUwMTY2Mzc3LCJpc3MiOiIwMDAwMDAwMi0wMDAwLTBmZjEtY2UwMC0wMDAwMDAwMDAwMDBANWU0MTI0Y2UtMzlmOC00NmY1LWIzZDAtZjQ5MmI0MzBmYWFhIiwiYXVkIjoiMDAwMDAwMDItMDAwMC0wZmYxLWNlMDAtMDAwMDAwMDAwMDAwL2F0dGFjaG1lbnRzLm9mZmljZS5uZXRANWU0MTI0Y2UtMzlmOC00NmY1LWIzZDAtZjQ5MmI0MzBmYWFhIn0.cZL-t9-_TcCBUKe9fByOO4sFmQYW7TqJ8OtIbozOPFH-bUBy5JCDmpPgPy0pvxelI0NxDxLOQq5Hxq8tfkMDdAIFFTDZvZo1RPyXjt0-s1USfkJIXWyUC4uhHgY8sHXI6cbuHFdqXe1pO5O8vnYdDcGtq3VrDM4f36S4KKnikcrvTl67Qo1MVW22xykuPr615yzcxcFzPM3iwb8RxQK6Lz_Xy4MubuveEsOpmvmnleT2ilvaHasHgiDDUIrfoBj8B9O4iuRt3D6d1NjWjlYhPeZHrw3L8Zzqaew1VTmOKf2ozgxhIoKaiYOdnR9ip_4duEXzO3V7WNMI1Aq_mmI2xQ&amp;owa=outlook.office365.com&amp;isImagePreview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1" y="2206539"/>
            <a:ext cx="3718272" cy="167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33" descr="Hierarchy Level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5257293" y="1504626"/>
            <a:ext cx="1415538" cy="6537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anchor="ctr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b="1" kern="1200" dirty="0">
                <a:latin typeface="+mj-lt"/>
              </a:rPr>
              <a:t>Fiscal Agent 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b="1" dirty="0">
                <a:latin typeface="+mj-lt"/>
              </a:rPr>
              <a:t>Monitor, Contract, Procurement</a:t>
            </a:r>
            <a:endParaRPr lang="en-US" sz="1300" b="0" kern="1200" dirty="0">
              <a:latin typeface="+mn-lt"/>
            </a:endParaRPr>
          </a:p>
        </p:txBody>
      </p:sp>
      <p:sp>
        <p:nvSpPr>
          <p:cNvPr id="35" name="Rectangle 34" descr="Hierarchy Level 3 Item 1">
            <a:extLst>
              <a:ext uri="{FF2B5EF4-FFF2-40B4-BE49-F238E27FC236}">
                <a16:creationId xmlns:a16="http://schemas.microsoft.com/office/drawing/2014/main" id="{15CEA15C-8C59-4D2F-8040-B72EEAE6FB4A}"/>
              </a:ext>
            </a:extLst>
          </p:cNvPr>
          <p:cNvSpPr/>
          <p:nvPr/>
        </p:nvSpPr>
        <p:spPr>
          <a:xfrm>
            <a:off x="7932480" y="2551945"/>
            <a:ext cx="1411130" cy="478490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00" b="1" dirty="0">
                <a:solidFill>
                  <a:prstClr val="black"/>
                </a:solidFill>
                <a:latin typeface="+mj-lt"/>
              </a:rPr>
              <a:t>CPIC, Inc.</a:t>
            </a:r>
          </a:p>
        </p:txBody>
      </p:sp>
      <p:sp>
        <p:nvSpPr>
          <p:cNvPr id="36" name="Rectangle 35" descr="Hierarchy Level 3 Item 2">
            <a:extLst>
              <a:ext uri="{FF2B5EF4-FFF2-40B4-BE49-F238E27FC236}">
                <a16:creationId xmlns:a16="http://schemas.microsoft.com/office/drawing/2014/main" id="{B1D13964-3BCA-4613-8A6D-5CEC7CC35B3B}"/>
              </a:ext>
            </a:extLst>
          </p:cNvPr>
          <p:cNvSpPr/>
          <p:nvPr/>
        </p:nvSpPr>
        <p:spPr>
          <a:xfrm>
            <a:off x="5484831" y="4128120"/>
            <a:ext cx="1188000" cy="900000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Sierra Vista Job Center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b="1" dirty="0">
                <a:solidFill>
                  <a:prstClr val="black"/>
                </a:solidFill>
                <a:latin typeface="+mj-lt"/>
              </a:rPr>
              <a:t>Cochise County		</a:t>
            </a:r>
            <a:endParaRPr lang="en-US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7" name="Rectangle 36" descr="Hierarchy Level 3 Item 2">
            <a:extLst>
              <a:ext uri="{FF2B5EF4-FFF2-40B4-BE49-F238E27FC236}">
                <a16:creationId xmlns:a16="http://schemas.microsoft.com/office/drawing/2014/main" id="{B1D13964-3BCA-4613-8A6D-5CEC7CC35B3B}"/>
              </a:ext>
            </a:extLst>
          </p:cNvPr>
          <p:cNvSpPr/>
          <p:nvPr/>
        </p:nvSpPr>
        <p:spPr>
          <a:xfrm>
            <a:off x="6886606" y="4143825"/>
            <a:ext cx="1188000" cy="82695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Douglas Job Center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b="1" dirty="0">
                <a:solidFill>
                  <a:prstClr val="black"/>
                </a:solidFill>
                <a:latin typeface="+mj-lt"/>
              </a:rPr>
              <a:t>Cochise County </a:t>
            </a:r>
            <a:endParaRPr lang="en-US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8" name="Rectangle 37" descr="Hierarchy Level 3 Item 2">
            <a:extLst>
              <a:ext uri="{FF2B5EF4-FFF2-40B4-BE49-F238E27FC236}">
                <a16:creationId xmlns:a16="http://schemas.microsoft.com/office/drawing/2014/main" id="{B1D13964-3BCA-4613-8A6D-5CEC7CC35B3B}"/>
              </a:ext>
            </a:extLst>
          </p:cNvPr>
          <p:cNvSpPr/>
          <p:nvPr/>
        </p:nvSpPr>
        <p:spPr>
          <a:xfrm>
            <a:off x="8360757" y="4143825"/>
            <a:ext cx="1188000" cy="82695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Safford Job Center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b="1" dirty="0">
                <a:solidFill>
                  <a:prstClr val="black"/>
                </a:solidFill>
                <a:latin typeface="+mj-lt"/>
              </a:rPr>
              <a:t>Graham County	</a:t>
            </a:r>
            <a:endParaRPr lang="en-US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39" name="Rectangle 38" descr="Hierarchy Level 3 Item 2">
            <a:extLst>
              <a:ext uri="{FF2B5EF4-FFF2-40B4-BE49-F238E27FC236}">
                <a16:creationId xmlns:a16="http://schemas.microsoft.com/office/drawing/2014/main" id="{B1D13964-3BCA-4613-8A6D-5CEC7CC35B3B}"/>
              </a:ext>
            </a:extLst>
          </p:cNvPr>
          <p:cNvSpPr/>
          <p:nvPr/>
        </p:nvSpPr>
        <p:spPr>
          <a:xfrm>
            <a:off x="9923536" y="4128120"/>
            <a:ext cx="1188000" cy="842656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b="1" kern="1200" dirty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Clifton Job Center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b="1" dirty="0">
                <a:solidFill>
                  <a:prstClr val="black"/>
                </a:solidFill>
                <a:latin typeface="+mj-lt"/>
              </a:rPr>
              <a:t>Greenlee County</a:t>
            </a:r>
            <a:endParaRPr lang="en-US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9548757" y="1340145"/>
            <a:ext cx="284483" cy="1807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cxnSpLocks/>
            <a:endCxn id="35" idx="0"/>
          </p:cNvCxnSpPr>
          <p:nvPr/>
        </p:nvCxnSpPr>
        <p:spPr>
          <a:xfrm flipH="1">
            <a:off x="8638045" y="1340145"/>
            <a:ext cx="21108" cy="121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078831" y="1252399"/>
            <a:ext cx="0" cy="2522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78831" y="3777916"/>
            <a:ext cx="4438705" cy="12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36" idx="0"/>
          </p:cNvCxnSpPr>
          <p:nvPr/>
        </p:nvCxnSpPr>
        <p:spPr>
          <a:xfrm>
            <a:off x="6078831" y="3777916"/>
            <a:ext cx="0" cy="3502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37" idx="0"/>
          </p:cNvCxnSpPr>
          <p:nvPr/>
        </p:nvCxnSpPr>
        <p:spPr>
          <a:xfrm>
            <a:off x="7480606" y="3789947"/>
            <a:ext cx="0" cy="353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38" idx="0"/>
          </p:cNvCxnSpPr>
          <p:nvPr/>
        </p:nvCxnSpPr>
        <p:spPr>
          <a:xfrm>
            <a:off x="8954757" y="3777916"/>
            <a:ext cx="0" cy="365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cxnSpLocks/>
            <a:endCxn id="39" idx="0"/>
          </p:cNvCxnSpPr>
          <p:nvPr/>
        </p:nvCxnSpPr>
        <p:spPr>
          <a:xfrm>
            <a:off x="10517536" y="2306159"/>
            <a:ext cx="0" cy="1821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348702" y="1796921"/>
            <a:ext cx="400110" cy="1524217"/>
          </a:xfrm>
          <a:prstGeom prst="rect">
            <a:avLst/>
          </a:prstGeom>
          <a:solidFill>
            <a:srgbClr val="FF0000"/>
          </a:solidFill>
        </p:spPr>
        <p:txBody>
          <a:bodyPr vert="vert"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Firewall</a:t>
            </a:r>
          </a:p>
        </p:txBody>
      </p:sp>
      <p:sp>
        <p:nvSpPr>
          <p:cNvPr id="25" name="TextBox 24"/>
          <p:cNvSpPr txBox="1"/>
          <p:nvPr/>
        </p:nvSpPr>
        <p:spPr>
          <a:xfrm rot="10800000">
            <a:off x="7532370" y="1796922"/>
            <a:ext cx="400110" cy="1558630"/>
          </a:xfrm>
          <a:prstGeom prst="rect">
            <a:avLst/>
          </a:prstGeom>
          <a:solidFill>
            <a:srgbClr val="FF0000"/>
          </a:solidFill>
        </p:spPr>
        <p:txBody>
          <a:bodyPr vert="vert"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Firewall</a:t>
            </a:r>
          </a:p>
        </p:txBody>
      </p:sp>
      <p:sp>
        <p:nvSpPr>
          <p:cNvPr id="28" name="Rectangle 27" descr="Hierarchy Level 3 Item 1">
            <a:extLst>
              <a:ext uri="{FF2B5EF4-FFF2-40B4-BE49-F238E27FC236}">
                <a16:creationId xmlns:a16="http://schemas.microsoft.com/office/drawing/2014/main" id="{15CEA15C-8C59-4D2F-8040-B72EEAE6FB4A}"/>
              </a:ext>
            </a:extLst>
          </p:cNvPr>
          <p:cNvSpPr/>
          <p:nvPr/>
        </p:nvSpPr>
        <p:spPr>
          <a:xfrm>
            <a:off x="6743102" y="1793017"/>
            <a:ext cx="726807" cy="89617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t" anchorCtr="0">
            <a:noAutofit/>
          </a:bodyPr>
          <a:lstStyle/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300" b="1" dirty="0">
                <a:solidFill>
                  <a:prstClr val="black"/>
                </a:solidFill>
                <a:latin typeface="+mj-lt"/>
              </a:rPr>
              <a:t>James E. Mize-One Stop Operator</a:t>
            </a:r>
          </a:p>
          <a:p>
            <a:pPr marL="0" lvl="0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b="1" dirty="0">
              <a:solidFill>
                <a:prstClr val="black"/>
              </a:solidFill>
              <a:latin typeface="+mj-lt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7469909" y="1340145"/>
            <a:ext cx="299639" cy="4528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F25EEA0-281E-4C2D-8A11-EFC2128FB758}"/>
              </a:ext>
            </a:extLst>
          </p:cNvPr>
          <p:cNvCxnSpPr>
            <a:cxnSpLocks/>
          </p:cNvCxnSpPr>
          <p:nvPr/>
        </p:nvCxnSpPr>
        <p:spPr>
          <a:xfrm>
            <a:off x="3035839" y="813535"/>
            <a:ext cx="0" cy="455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9A98093-0451-4619-A0D8-B67B5048A966}"/>
              </a:ext>
            </a:extLst>
          </p:cNvPr>
          <p:cNvCxnSpPr>
            <a:cxnSpLocks/>
          </p:cNvCxnSpPr>
          <p:nvPr/>
        </p:nvCxnSpPr>
        <p:spPr>
          <a:xfrm>
            <a:off x="5321643" y="813535"/>
            <a:ext cx="0" cy="438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29CA9085-EA72-4180-A677-C9CE9B638B72}"/>
              </a:ext>
            </a:extLst>
          </p:cNvPr>
          <p:cNvSpPr/>
          <p:nvPr/>
        </p:nvSpPr>
        <p:spPr>
          <a:xfrm>
            <a:off x="7575259" y="808119"/>
            <a:ext cx="157646" cy="52661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800" dirty="0">
                <a:highlight>
                  <a:srgbClr val="000000"/>
                </a:highlight>
              </a:rPr>
              <a:t>Firewall</a:t>
            </a:r>
          </a:p>
        </p:txBody>
      </p:sp>
    </p:spTree>
    <p:extLst>
      <p:ext uri="{BB962C8B-B14F-4D97-AF65-F5344CB8AC3E}">
        <p14:creationId xmlns:p14="http://schemas.microsoft.com/office/powerpoint/2010/main" val="4212972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01 Org Charts_SB - v4" id="{9FCC13AD-6253-4389-84CA-26545F9C1AE2}" vid="{9835C118-F7C6-4E28-A1B3-B6A0606B186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0" ma:contentTypeDescription="Create a new document." ma:contentTypeScope="" ma:versionID="e39e7e9e36de66d473ce04bb4ab2dbb8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dc5994665da46609c24125788630d8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7D7A17-86F0-479A-99ED-25A5B5927E3A}">
  <ds:schemaRefs>
    <ds:schemaRef ds:uri="71af3243-3dd4-4a8d-8c0d-dd76da1f02a5"/>
    <ds:schemaRef ds:uri="http://purl.org/dc/terms/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4D18DA-07F0-42AA-A4D8-DA1A93EE23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1857EDA-311A-4347-A668-7F4377E389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Simple organization chart</Template>
  <TotalTime>0</TotalTime>
  <Words>71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Tw Cen MT</vt:lpstr>
      <vt:lpstr>Tw Cen MT Condensed</vt:lpstr>
      <vt:lpstr>Wingdings 3</vt:lpstr>
      <vt:lpstr>Integral</vt:lpstr>
      <vt:lpstr>Organizational 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Cochise Private Industry Council Organization Chart</dc:title>
  <dc:creator/>
  <cp:lastModifiedBy/>
  <cp:revision>1</cp:revision>
  <dcterms:created xsi:type="dcterms:W3CDTF">2019-02-07T20:59:33Z</dcterms:created>
  <dcterms:modified xsi:type="dcterms:W3CDTF">2020-04-30T21:27:43Z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