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jib0EHWzSZFk5n7IMkwNT0j9/y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04" y="4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9"/>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 name="Google Shape;73;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b65569c104_0_4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b65569c104_0_4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2" name="Google Shape;142;g1b65569c104_0_46: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89916aa2cf_1_1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89916aa2cf_1_1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1" name="Google Shape;151;g189916aa2cf_1_16: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89916aa2cf_1_11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89916aa2cf_1_1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89916aa2cf_1_111: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89916aa2cf_1_11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189916aa2cf_1_11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0" algn="l" rtl="0">
              <a:lnSpc>
                <a:spcPct val="100000"/>
              </a:lnSpc>
              <a:spcBef>
                <a:spcPts val="0"/>
              </a:spcBef>
              <a:spcAft>
                <a:spcPts val="0"/>
              </a:spcAft>
              <a:buSzPts val="1400"/>
              <a:buNone/>
            </a:pPr>
            <a:endParaRPr sz="1000">
              <a:latin typeface="Arial"/>
              <a:ea typeface="Arial"/>
              <a:cs typeface="Arial"/>
              <a:sym typeface="Arial"/>
            </a:endParaRPr>
          </a:p>
        </p:txBody>
      </p:sp>
      <p:sp>
        <p:nvSpPr>
          <p:cNvPr id="165" name="Google Shape;165;g189916aa2cf_1_118: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0" name="Google Shape;180;p3: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8" name="Google Shape;188;p4: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5: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034d1af28c_1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034d1af28c_1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5" name="Google Shape;205;g2034d1af28c_1_0: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034d1af28c_1_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034d1af28c_1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3" name="Google Shape;213;g2034d1af28c_1_7: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b65569c104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b65569c104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1" name="Google Shape;81;g1b65569c104_0_0: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034d1af28c_1_2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034d1af28c_1_2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1" name="Google Shape;221;g2034d1af28c_1_21: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034d1af28c_1_2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034d1af28c_1_2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034d1af28c_1_28: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034d1af28c_1_1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034d1af28c_1_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7" name="Google Shape;237;g2034d1af28c_1_14: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5" name="Google Shape;245;p7: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228600" algn="l" rtl="0">
              <a:lnSpc>
                <a:spcPct val="150000"/>
              </a:lnSpc>
              <a:spcBef>
                <a:spcPts val="0"/>
              </a:spcBef>
              <a:spcAft>
                <a:spcPts val="0"/>
              </a:spcAft>
              <a:buClr>
                <a:srgbClr val="003B67"/>
              </a:buClr>
              <a:buSzPts val="1000"/>
              <a:buFont typeface="Arial"/>
              <a:buNone/>
            </a:pPr>
            <a:endParaRPr sz="1000">
              <a:solidFill>
                <a:srgbClr val="003B67"/>
              </a:solidFill>
              <a:latin typeface="Arial"/>
              <a:ea typeface="Arial"/>
              <a:cs typeface="Arial"/>
              <a:sym typeface="Arial"/>
            </a:endParaRPr>
          </a:p>
        </p:txBody>
      </p:sp>
      <p:sp>
        <p:nvSpPr>
          <p:cNvPr id="254" name="Google Shape;254;p8: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0254877282_2_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0254877282_2_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1" name="Google Shape;261;g20254877282_2_2: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1: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2: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3: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4: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b65569c104_0_1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b65569c104_0_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8" name="Google Shape;88;g1b65569c104_0_14: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5: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04b8bab799_0_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204b8bab799_0_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7" name="Google Shape;307;g204b8bab799_0_4: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89916aa2cf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189916aa2cf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4" name="Google Shape;314;g189916aa2cf_0_0: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89916aa2cf_1_2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189916aa2cf_1_2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Eventually all core programs must meet 6 primary indicators with a score of 50% or above, and have an overall program score at 90% or above and a overall state indicator score at 90% or above.;  However, due to the impact of COVID  and continued issues with how performance is to be assessed at the national level,  DOL and DOE notified states in October 2021  that for PY2020 (year ending 6/30/21) and PY 21 (year ending 6/30/22), they would only assess Title I (adult, dw, and youth) and Title III (WP\ES) and  only two primary indicators shown here, the Employment Rate 2nd Quarter After Exit and Median Earnings 2nd Quarter After Exit, would be assessed to determine if the state met performance.</a:t>
            </a:r>
            <a:endParaRPr/>
          </a:p>
          <a:p>
            <a:pPr marL="0" lvl="0" indent="0" algn="l" rtl="0">
              <a:lnSpc>
                <a:spcPct val="100000"/>
              </a:lnSpc>
              <a:spcBef>
                <a:spcPts val="0"/>
              </a:spcBef>
              <a:spcAft>
                <a:spcPts val="0"/>
              </a:spcAft>
              <a:buSzPts val="1400"/>
              <a:buNone/>
            </a:pPr>
            <a:endParaRPr/>
          </a:p>
        </p:txBody>
      </p:sp>
      <p:sp>
        <p:nvSpPr>
          <p:cNvPr id="323" name="Google Shape;323;g189916aa2cf_1_2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89916aa2cf_1_2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189916aa2cf_1_2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To meet Performance, DOL and DOE were to assess three items:  Each individual indicator score must be 50% or above.  In the future, all core programs will be assessed</a:t>
            </a:r>
            <a:endParaRPr/>
          </a:p>
        </p:txBody>
      </p:sp>
      <p:sp>
        <p:nvSpPr>
          <p:cNvPr id="329" name="Google Shape;329;g189916aa2cf_1_2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89916aa2cf_1_3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189916aa2cf_1_3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So for PY2020 and PY2021, there is no assessment of MSG for Title I as originally planned at the beginning of 2020 </a:t>
            </a:r>
            <a:endParaRPr/>
          </a:p>
        </p:txBody>
      </p:sp>
      <p:sp>
        <p:nvSpPr>
          <p:cNvPr id="336" name="Google Shape;336;g189916aa2cf_1_3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89916aa2cf_1_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So how did Arizona do?  The top number in each box represents the actual score.  The number on the bottom left is the actual performance and the number in the bottom right is the negotiated adjusted level, which the model used by DOL says is performance the state is expected to achieve.  </a:t>
            </a:r>
            <a:endParaRPr/>
          </a:p>
          <a:p>
            <a:pPr marL="0" lvl="0" indent="0" algn="l" rtl="0">
              <a:lnSpc>
                <a:spcPct val="100000"/>
              </a:lnSpc>
              <a:spcBef>
                <a:spcPts val="0"/>
              </a:spcBef>
              <a:spcAft>
                <a:spcPts val="0"/>
              </a:spcAft>
              <a:buClr>
                <a:schemeClr val="dk1"/>
              </a:buClr>
              <a:buSzPts val="1400"/>
              <a:buFont typeface="Arial"/>
              <a:buNone/>
            </a:pPr>
            <a:r>
              <a:rPr lang="en-US"/>
              <a:t>The green boxes indicate that the state met all indicators assessed for PY 2021.  Scores in all categories were at or above 50%</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It also should be noted that all states met indicators in PY2021? </a:t>
            </a:r>
            <a:endParaRPr/>
          </a:p>
          <a:p>
            <a:pPr marL="0" lvl="0" indent="0" algn="l" rtl="0">
              <a:lnSpc>
                <a:spcPct val="100000"/>
              </a:lnSpc>
              <a:spcBef>
                <a:spcPts val="0"/>
              </a:spcBef>
              <a:spcAft>
                <a:spcPts val="0"/>
              </a:spcAft>
              <a:buSzPts val="1400"/>
              <a:buNone/>
            </a:pPr>
            <a:endParaRPr/>
          </a:p>
        </p:txBody>
      </p:sp>
      <p:sp>
        <p:nvSpPr>
          <p:cNvPr id="342" name="Google Shape;342;g189916aa2cf_1_4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89916aa2cf_1_4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89916aa2cf_1_4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What’s next?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DES and OEO currently reviewing local performance and the SAM tool used in 2020  to assess each local area in the same manner as DOL assessed the State.  This next step is for Title I only, as there was no local negotiations for Title III.  The programs under Title II and IV were not assessed in PY20 and will not be assessed in PY21.    Also, Title I comprises 6 of the 8 measures assessed by DOL  and when all core programs are assessed, Title I will impact over 51% of the measures to be assessed.  </a:t>
            </a:r>
            <a:endParaRPr/>
          </a:p>
        </p:txBody>
      </p:sp>
      <p:sp>
        <p:nvSpPr>
          <p:cNvPr id="350" name="Google Shape;350;g189916aa2cf_1_4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57" name="Google Shape;357;p19: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sz="1000">
              <a:latin typeface="Arial"/>
              <a:ea typeface="Arial"/>
              <a:cs typeface="Arial"/>
              <a:sym typeface="Arial"/>
            </a:endParaRPr>
          </a:p>
          <a:p>
            <a:pPr marL="457200" lvl="0" indent="0" algn="l" rtl="0">
              <a:lnSpc>
                <a:spcPct val="100000"/>
              </a:lnSpc>
              <a:spcBef>
                <a:spcPts val="0"/>
              </a:spcBef>
              <a:spcAft>
                <a:spcPts val="0"/>
              </a:spcAft>
              <a:buSzPts val="1400"/>
              <a:buNone/>
            </a:pPr>
            <a:endParaRPr sz="10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6" name="Google Shape;366;p20: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b65569c104_0_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b65569c104_0_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7" name="Google Shape;97;g1b65569c104_0_7: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89916aa2cf_1_10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189916aa2cf_1_10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73" name="Google Shape;373;g189916aa2cf_1_105: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80" name="Google Shape;380;p21: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08fbbb0307_1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208fbbb0307_1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88" name="Google Shape;388;g208fbbb0307_10_0: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08fbbb0307_10_1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208fbbb0307_10_1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96" name="Google Shape;396;g208fbbb0307_10_19: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08fbbb0307_10_2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208fbbb0307_10_2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03" name="Google Shape;403;g208fbbb0307_10_29: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b65569c104_0_3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b65569c104_0_3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1" name="Google Shape;411;g1b65569c104_0_38: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0" algn="l" rtl="0">
              <a:lnSpc>
                <a:spcPct val="100000"/>
              </a:lnSpc>
              <a:spcBef>
                <a:spcPts val="0"/>
              </a:spcBef>
              <a:spcAft>
                <a:spcPts val="0"/>
              </a:spcAft>
              <a:buSzPts val="1400"/>
              <a:buNone/>
            </a:pPr>
            <a:endParaRPr sz="1000">
              <a:latin typeface="Arial"/>
              <a:ea typeface="Arial"/>
              <a:cs typeface="Arial"/>
              <a:sym typeface="Arial"/>
            </a:endParaRPr>
          </a:p>
        </p:txBody>
      </p:sp>
      <p:sp>
        <p:nvSpPr>
          <p:cNvPr id="419" name="Google Shape;419;p31: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b654fe3dcf_0_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b654fe3dcf_0_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4" name="Google Shape;104;g1b654fe3dcf_0_4: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b654fe3dcf_0_1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b654fe3dcf_0_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0" algn="l" rtl="0">
              <a:lnSpc>
                <a:spcPct val="100000"/>
              </a:lnSpc>
              <a:spcBef>
                <a:spcPts val="0"/>
              </a:spcBef>
              <a:spcAft>
                <a:spcPts val="0"/>
              </a:spcAft>
              <a:buSzPts val="1400"/>
              <a:buNone/>
            </a:pPr>
            <a:endParaRPr sz="1000">
              <a:latin typeface="Arial"/>
              <a:ea typeface="Arial"/>
              <a:cs typeface="Arial"/>
              <a:sym typeface="Arial"/>
            </a:endParaRPr>
          </a:p>
        </p:txBody>
      </p:sp>
      <p:sp>
        <p:nvSpPr>
          <p:cNvPr id="111" name="Google Shape;111;g1b654fe3dcf_0_11: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b65569c104_0_2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b65569c104_0_2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7" name="Google Shape;117;g1b65569c104_0_22: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89916aa2cf_1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89916aa2cf_1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6" name="Google Shape;126;g189916aa2cf_1_0: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89916aa2cf_1_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189916aa2cf_1_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3" name="Google Shape;133;g189916aa2cf_1_6: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3"/>
        <p:cNvGrpSpPr/>
        <p:nvPr/>
      </p:nvGrpSpPr>
      <p:grpSpPr>
        <a:xfrm>
          <a:off x="0" y="0"/>
          <a:ext cx="0" cy="0"/>
          <a:chOff x="0" y="0"/>
          <a:chExt cx="0" cy="0"/>
        </a:xfrm>
      </p:grpSpPr>
      <p:sp>
        <p:nvSpPr>
          <p:cNvPr id="14" name="Google Shape;14;p33"/>
          <p:cNvSpPr txBox="1">
            <a:spLocks noGrp="1"/>
          </p:cNvSpPr>
          <p:nvPr>
            <p:ph type="title"/>
          </p:nvPr>
        </p:nvSpPr>
        <p:spPr>
          <a:xfrm>
            <a:off x="878590" y="641170"/>
            <a:ext cx="99861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A383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3"/>
          <p:cNvSpPr txBox="1">
            <a:spLocks noGrp="1"/>
          </p:cNvSpPr>
          <p:nvPr>
            <p:ph type="body" idx="1"/>
          </p:nvPr>
        </p:nvSpPr>
        <p:spPr>
          <a:xfrm>
            <a:off x="1423769" y="1181511"/>
            <a:ext cx="10019400" cy="3862800"/>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609600" y="228600"/>
            <a:ext cx="10972800" cy="381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609600" y="838200"/>
            <a:ext cx="10972800" cy="4648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360"/>
              </a:spcBef>
              <a:spcAft>
                <a:spcPts val="0"/>
              </a:spcAft>
              <a:buClr>
                <a:schemeClr val="dk1"/>
              </a:buClr>
              <a:buSzPts val="1800"/>
              <a:buFont typeface="Arial"/>
              <a:buNone/>
              <a:defRPr sz="1800" b="0" i="0" u="none" strike="noStrike" cap="none">
                <a:solidFill>
                  <a:schemeClr val="dk2"/>
                </a:solidFill>
                <a:latin typeface="Arial"/>
                <a:ea typeface="Arial"/>
                <a:cs typeface="Arial"/>
                <a:sym typeface="Arial"/>
              </a:defRPr>
            </a:lvl1pPr>
            <a:lvl2pPr marL="914400" marR="0" lvl="1" indent="-342900" algn="l">
              <a:lnSpc>
                <a:spcPct val="90000"/>
              </a:lnSpc>
              <a:spcBef>
                <a:spcPts val="36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a:lnSpc>
                <a:spcPct val="90000"/>
              </a:lnSpc>
              <a:spcBef>
                <a:spcPts val="32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a:lnSpc>
                <a:spcPct val="90000"/>
              </a:lnSpc>
              <a:spcBef>
                <a:spcPts val="32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17500" algn="l">
              <a:lnSpc>
                <a:spcPct val="90000"/>
              </a:lnSpc>
              <a:spcBef>
                <a:spcPts val="28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42"/>
          <p:cNvSpPr txBox="1">
            <a:spLocks noGrp="1"/>
          </p:cNvSpPr>
          <p:nvPr>
            <p:ph type="sldNum" idx="12"/>
          </p:nvPr>
        </p:nvSpPr>
        <p:spPr>
          <a:xfrm>
            <a:off x="609600" y="6400800"/>
            <a:ext cx="3759300" cy="403200"/>
          </a:xfrm>
          <a:prstGeom prst="rect">
            <a:avLst/>
          </a:prstGeom>
          <a:noFill/>
          <a:ln>
            <a:noFill/>
          </a:ln>
        </p:spPr>
        <p:txBody>
          <a:bodyPr spcFirstLastPara="1" wrap="square" lIns="91425" tIns="45700" rIns="91425" bIns="4570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US"/>
              <a:t>Copyright © 2016 ARIZONA@WORK  |  Page </a:t>
            </a: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838200" y="365125"/>
            <a:ext cx="10515600" cy="417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262626"/>
              </a:buClr>
              <a:buSzPts val="2800"/>
              <a:buFont typeface="Roboto Black"/>
              <a:buNone/>
              <a:defRPr sz="28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838200" y="1266942"/>
            <a:ext cx="10515600" cy="4902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262626"/>
              </a:buClr>
              <a:buSzPts val="2000"/>
              <a:buChar char="•"/>
              <a:defRPr sz="2000">
                <a:solidFill>
                  <a:srgbClr val="262626"/>
                </a:solidFill>
              </a:defRPr>
            </a:lvl1pPr>
            <a:lvl2pPr marL="914400" lvl="1" indent="-355600" algn="l">
              <a:lnSpc>
                <a:spcPct val="90000"/>
              </a:lnSpc>
              <a:spcBef>
                <a:spcPts val="500"/>
              </a:spcBef>
              <a:spcAft>
                <a:spcPts val="0"/>
              </a:spcAft>
              <a:buClr>
                <a:srgbClr val="262626"/>
              </a:buClr>
              <a:buSzPts val="2000"/>
              <a:buChar char="•"/>
              <a:defRPr sz="2000">
                <a:solidFill>
                  <a:srgbClr val="262626"/>
                </a:solidFill>
              </a:defRPr>
            </a:lvl2pPr>
            <a:lvl3pPr marL="1371600" lvl="2" indent="-342900" algn="l">
              <a:lnSpc>
                <a:spcPct val="90000"/>
              </a:lnSpc>
              <a:spcBef>
                <a:spcPts val="500"/>
              </a:spcBef>
              <a:spcAft>
                <a:spcPts val="0"/>
              </a:spcAft>
              <a:buClr>
                <a:srgbClr val="262626"/>
              </a:buClr>
              <a:buSzPts val="1800"/>
              <a:buChar char="•"/>
              <a:defRPr sz="1800">
                <a:solidFill>
                  <a:srgbClr val="262626"/>
                </a:solidFill>
              </a:defRPr>
            </a:lvl3pPr>
            <a:lvl4pPr marL="1828800" lvl="3" indent="-330200" algn="l">
              <a:lnSpc>
                <a:spcPct val="90000"/>
              </a:lnSpc>
              <a:spcBef>
                <a:spcPts val="500"/>
              </a:spcBef>
              <a:spcAft>
                <a:spcPts val="0"/>
              </a:spcAft>
              <a:buClr>
                <a:srgbClr val="262626"/>
              </a:buClr>
              <a:buSzPts val="1600"/>
              <a:buChar char="•"/>
              <a:defRPr sz="1600">
                <a:solidFill>
                  <a:srgbClr val="262626"/>
                </a:solidFill>
              </a:defRPr>
            </a:lvl4pPr>
            <a:lvl5pPr marL="2286000" lvl="4" indent="-330200" algn="l">
              <a:lnSpc>
                <a:spcPct val="90000"/>
              </a:lnSpc>
              <a:spcBef>
                <a:spcPts val="500"/>
              </a:spcBef>
              <a:spcAft>
                <a:spcPts val="0"/>
              </a:spcAft>
              <a:buClr>
                <a:srgbClr val="262626"/>
              </a:buClr>
              <a:buSzPts val="1600"/>
              <a:buChar char="•"/>
              <a:defRPr sz="1600">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3"/>
          <p:cNvSpPr txBox="1">
            <a:spLocks noGrp="1"/>
          </p:cNvSpPr>
          <p:nvPr>
            <p:ph type="sldNum" idx="12"/>
          </p:nvPr>
        </p:nvSpPr>
        <p:spPr>
          <a:xfrm>
            <a:off x="325916" y="6409465"/>
            <a:ext cx="512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2"/>
        <p:cNvGrpSpPr/>
        <p:nvPr/>
      </p:nvGrpSpPr>
      <p:grpSpPr>
        <a:xfrm>
          <a:off x="0" y="0"/>
          <a:ext cx="0" cy="0"/>
          <a:chOff x="0" y="0"/>
          <a:chExt cx="0" cy="0"/>
        </a:xfrm>
      </p:grpSpPr>
      <p:sp>
        <p:nvSpPr>
          <p:cNvPr id="63" name="Google Shape;63;p44"/>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44"/>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44"/>
          <p:cNvSpPr txBox="1">
            <a:spLocks noGrp="1"/>
          </p:cNvSpPr>
          <p:nvPr>
            <p:ph type="sldNum" idx="12"/>
          </p:nvPr>
        </p:nvSpPr>
        <p:spPr>
          <a:xfrm>
            <a:off x="4693940" y="6410790"/>
            <a:ext cx="2804100" cy="215400"/>
          </a:xfrm>
          <a:prstGeom prst="rect">
            <a:avLst/>
          </a:prstGeom>
          <a:noFill/>
          <a:ln>
            <a:noFill/>
          </a:ln>
        </p:spPr>
        <p:txBody>
          <a:bodyPr spcFirstLastPara="1" wrap="square" lIns="0" tIns="0" rIns="0" bIns="0" anchor="t" anchorCtr="0">
            <a:sp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
        <p:cNvGrpSpPr/>
        <p:nvPr/>
      </p:nvGrpSpPr>
      <p:grpSpPr>
        <a:xfrm>
          <a:off x="0" y="0"/>
          <a:ext cx="0" cy="0"/>
          <a:chOff x="0" y="0"/>
          <a:chExt cx="0" cy="0"/>
        </a:xfrm>
      </p:grpSpPr>
      <p:sp>
        <p:nvSpPr>
          <p:cNvPr id="67" name="Google Shape;67;p45"/>
          <p:cNvSpPr txBox="1">
            <a:spLocks noGrp="1"/>
          </p:cNvSpPr>
          <p:nvPr>
            <p:ph type="title"/>
          </p:nvPr>
        </p:nvSpPr>
        <p:spPr>
          <a:xfrm>
            <a:off x="3662598" y="2145622"/>
            <a:ext cx="4866900" cy="15912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400"/>
              <a:buNone/>
              <a:defRPr sz="54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5"/>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45"/>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45"/>
          <p:cNvSpPr txBox="1">
            <a:spLocks noGrp="1"/>
          </p:cNvSpPr>
          <p:nvPr>
            <p:ph type="sldNum" idx="12"/>
          </p:nvPr>
        </p:nvSpPr>
        <p:spPr>
          <a:xfrm>
            <a:off x="4693940" y="6410790"/>
            <a:ext cx="2804100" cy="215400"/>
          </a:xfrm>
          <a:prstGeom prst="rect">
            <a:avLst/>
          </a:prstGeom>
          <a:noFill/>
          <a:ln>
            <a:noFill/>
          </a:ln>
        </p:spPr>
        <p:txBody>
          <a:bodyPr spcFirstLastPara="1" wrap="square" lIns="0" tIns="0" rIns="0" bIns="0" anchor="t" anchorCtr="0">
            <a:sp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16"/>
        <p:cNvGrpSpPr/>
        <p:nvPr/>
      </p:nvGrpSpPr>
      <p:grpSpPr>
        <a:xfrm>
          <a:off x="0" y="0"/>
          <a:ext cx="0" cy="0"/>
          <a:chOff x="0" y="0"/>
          <a:chExt cx="0" cy="0"/>
        </a:xfrm>
      </p:grpSpPr>
      <p:sp>
        <p:nvSpPr>
          <p:cNvPr id="17" name="Google Shape;17;p34"/>
          <p:cNvSpPr txBox="1">
            <a:spLocks noGrp="1"/>
          </p:cNvSpPr>
          <p:nvPr>
            <p:ph type="title"/>
          </p:nvPr>
        </p:nvSpPr>
        <p:spPr>
          <a:xfrm>
            <a:off x="612139" y="82296"/>
            <a:ext cx="7924800" cy="658500"/>
          </a:xfrm>
          <a:prstGeom prst="rect">
            <a:avLst/>
          </a:prstGeom>
          <a:noFill/>
          <a:ln>
            <a:noFill/>
          </a:ln>
        </p:spPr>
        <p:txBody>
          <a:bodyPr spcFirstLastPara="1" wrap="square" lIns="91425" tIns="0" rIns="91425" bIns="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4"/>
          <p:cNvSpPr txBox="1">
            <a:spLocks noGrp="1"/>
          </p:cNvSpPr>
          <p:nvPr>
            <p:ph type="body" idx="1"/>
          </p:nvPr>
        </p:nvSpPr>
        <p:spPr>
          <a:xfrm>
            <a:off x="609600" y="1510071"/>
            <a:ext cx="5181600" cy="4781700"/>
          </a:xfrm>
          <a:prstGeom prst="rect">
            <a:avLst/>
          </a:prstGeom>
          <a:noFill/>
          <a:ln>
            <a:noFill/>
          </a:ln>
        </p:spPr>
        <p:txBody>
          <a:bodyPr spcFirstLastPara="1" wrap="square" lIns="91425" tIns="45700" rIns="91425" bIns="45700" anchor="t" anchorCtr="0">
            <a:normAutofit/>
          </a:bodyPr>
          <a:lstStyle>
            <a:lvl1pPr marL="457200" lvl="0" indent="-323850" algn="l">
              <a:lnSpc>
                <a:spcPct val="160000"/>
              </a:lnSpc>
              <a:spcBef>
                <a:spcPts val="1000"/>
              </a:spcBef>
              <a:spcAft>
                <a:spcPts val="0"/>
              </a:spcAft>
              <a:buSzPts val="1500"/>
              <a:buChar char="•"/>
              <a:defRPr/>
            </a:lvl1pPr>
            <a:lvl2pPr marL="914400" lvl="1" indent="-342900" algn="l">
              <a:lnSpc>
                <a:spcPct val="133333"/>
              </a:lnSpc>
              <a:spcBef>
                <a:spcPts val="500"/>
              </a:spcBef>
              <a:spcAft>
                <a:spcPts val="0"/>
              </a:spcAft>
              <a:buSzPts val="1800"/>
              <a:buChar char="•"/>
              <a:defRPr/>
            </a:lvl2pPr>
            <a:lvl3pPr marL="1371600" lvl="2" indent="-342900" algn="l">
              <a:lnSpc>
                <a:spcPct val="133333"/>
              </a:lnSpc>
              <a:spcBef>
                <a:spcPts val="500"/>
              </a:spcBef>
              <a:spcAft>
                <a:spcPts val="0"/>
              </a:spcAft>
              <a:buSzPts val="1800"/>
              <a:buChar char="•"/>
              <a:defRPr/>
            </a:lvl3pPr>
            <a:lvl4pPr marL="1828800" lvl="3" indent="-262889" algn="l">
              <a:lnSpc>
                <a:spcPct val="133333"/>
              </a:lnSpc>
              <a:spcBef>
                <a:spcPts val="500"/>
              </a:spcBef>
              <a:spcAft>
                <a:spcPts val="0"/>
              </a:spcAft>
              <a:buSzPts val="540"/>
              <a:buChar char="•"/>
              <a:defRPr/>
            </a:lvl4pPr>
            <a:lvl5pPr marL="2286000" lvl="4" indent="-285750" algn="l">
              <a:lnSpc>
                <a:spcPct val="133333"/>
              </a:lnSpc>
              <a:spcBef>
                <a:spcPts val="500"/>
              </a:spcBef>
              <a:spcAft>
                <a:spcPts val="0"/>
              </a:spcAft>
              <a:buSzPts val="9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34"/>
          <p:cNvSpPr txBox="1">
            <a:spLocks noGrp="1"/>
          </p:cNvSpPr>
          <p:nvPr>
            <p:ph type="body" idx="2"/>
          </p:nvPr>
        </p:nvSpPr>
        <p:spPr>
          <a:xfrm>
            <a:off x="6172205" y="1510071"/>
            <a:ext cx="5295900" cy="4781700"/>
          </a:xfrm>
          <a:prstGeom prst="rect">
            <a:avLst/>
          </a:prstGeom>
          <a:noFill/>
          <a:ln>
            <a:noFill/>
          </a:ln>
        </p:spPr>
        <p:txBody>
          <a:bodyPr spcFirstLastPara="1" wrap="square" lIns="91425" tIns="45700" rIns="91425" bIns="45700" anchor="t" anchorCtr="0">
            <a:normAutofit/>
          </a:bodyPr>
          <a:lstStyle>
            <a:lvl1pPr marL="457200" lvl="0" indent="-342900" algn="l">
              <a:lnSpc>
                <a:spcPct val="133333"/>
              </a:lnSpc>
              <a:spcBef>
                <a:spcPts val="1000"/>
              </a:spcBef>
              <a:spcAft>
                <a:spcPts val="0"/>
              </a:spcAft>
              <a:buSzPts val="1800"/>
              <a:buChar char="•"/>
              <a:defRPr/>
            </a:lvl1pPr>
            <a:lvl2pPr marL="914400" lvl="1" indent="-342900" algn="l">
              <a:lnSpc>
                <a:spcPct val="133333"/>
              </a:lnSpc>
              <a:spcBef>
                <a:spcPts val="500"/>
              </a:spcBef>
              <a:spcAft>
                <a:spcPts val="0"/>
              </a:spcAft>
              <a:buSzPts val="1800"/>
              <a:buChar char="•"/>
              <a:defRPr/>
            </a:lvl2pPr>
            <a:lvl3pPr marL="1371600" lvl="2" indent="-323850" algn="l">
              <a:lnSpc>
                <a:spcPct val="160000"/>
              </a:lnSpc>
              <a:spcBef>
                <a:spcPts val="500"/>
              </a:spcBef>
              <a:spcAft>
                <a:spcPts val="0"/>
              </a:spcAft>
              <a:buSzPts val="1500"/>
              <a:buChar char="•"/>
              <a:defRPr/>
            </a:lvl3pPr>
            <a:lvl4pPr marL="1828800" lvl="3" indent="-262889" algn="l">
              <a:lnSpc>
                <a:spcPct val="133333"/>
              </a:lnSpc>
              <a:spcBef>
                <a:spcPts val="500"/>
              </a:spcBef>
              <a:spcAft>
                <a:spcPts val="0"/>
              </a:spcAft>
              <a:buSzPts val="540"/>
              <a:buChar char="•"/>
              <a:defRPr/>
            </a:lvl4pPr>
            <a:lvl5pPr marL="2286000" lvl="4" indent="-285750" algn="l">
              <a:lnSpc>
                <a:spcPct val="133333"/>
              </a:lnSpc>
              <a:spcBef>
                <a:spcPts val="500"/>
              </a:spcBef>
              <a:spcAft>
                <a:spcPts val="0"/>
              </a:spcAft>
              <a:buSzPts val="9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4"/>
          <p:cNvSpPr txBox="1">
            <a:spLocks noGrp="1"/>
          </p:cNvSpPr>
          <p:nvPr>
            <p:ph type="dt" idx="10"/>
          </p:nvPr>
        </p:nvSpPr>
        <p:spPr>
          <a:xfrm>
            <a:off x="838200" y="6538911"/>
            <a:ext cx="2743200" cy="274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34"/>
          <p:cNvSpPr txBox="1">
            <a:spLocks noGrp="1"/>
          </p:cNvSpPr>
          <p:nvPr>
            <p:ph type="ftr" idx="11"/>
          </p:nvPr>
        </p:nvSpPr>
        <p:spPr>
          <a:xfrm>
            <a:off x="4038600" y="6538911"/>
            <a:ext cx="4114800" cy="274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4"/>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40"/>
          <p:cNvSpPr txBox="1">
            <a:spLocks noGrp="1"/>
          </p:cNvSpPr>
          <p:nvPr>
            <p:ph type="title"/>
          </p:nvPr>
        </p:nvSpPr>
        <p:spPr>
          <a:xfrm>
            <a:off x="609600" y="228600"/>
            <a:ext cx="10972800" cy="381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40"/>
          <p:cNvSpPr txBox="1">
            <a:spLocks noGrp="1"/>
          </p:cNvSpPr>
          <p:nvPr>
            <p:ph type="body" idx="1"/>
          </p:nvPr>
        </p:nvSpPr>
        <p:spPr>
          <a:xfrm>
            <a:off x="609600" y="838200"/>
            <a:ext cx="10972800" cy="46485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400"/>
              </a:spcBef>
              <a:spcAft>
                <a:spcPts val="0"/>
              </a:spcAft>
              <a:buClr>
                <a:schemeClr val="dk1"/>
              </a:buClr>
              <a:buSzPts val="2000"/>
              <a:buFont typeface="Arial"/>
              <a:buChar char="•"/>
              <a:defRPr sz="2000" b="0" i="0" u="none" strike="noStrike" cap="none">
                <a:solidFill>
                  <a:schemeClr val="dk2"/>
                </a:solidFill>
                <a:latin typeface="Arial"/>
                <a:ea typeface="Arial"/>
                <a:cs typeface="Arial"/>
                <a:sym typeface="Arial"/>
              </a:defRPr>
            </a:lvl1pPr>
            <a:lvl2pPr marL="914400" marR="0" lvl="1" indent="-349250" algn="l">
              <a:lnSpc>
                <a:spcPct val="100000"/>
              </a:lnSpc>
              <a:spcBef>
                <a:spcPts val="400"/>
              </a:spcBef>
              <a:spcAft>
                <a:spcPts val="0"/>
              </a:spcAft>
              <a:buClr>
                <a:schemeClr val="dk1"/>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Google Shape;27;p40"/>
          <p:cNvSpPr txBox="1">
            <a:spLocks noGrp="1"/>
          </p:cNvSpPr>
          <p:nvPr>
            <p:ph type="sldNum" idx="12"/>
          </p:nvPr>
        </p:nvSpPr>
        <p:spPr>
          <a:xfrm>
            <a:off x="609600" y="6400801"/>
            <a:ext cx="3759300" cy="403200"/>
          </a:xfrm>
          <a:prstGeom prst="rect">
            <a:avLst/>
          </a:prstGeom>
          <a:noFill/>
          <a:ln>
            <a:noFill/>
          </a:ln>
        </p:spPr>
        <p:txBody>
          <a:bodyPr spcFirstLastPara="1" wrap="square" lIns="91425" tIns="45700" rIns="91425" bIns="4570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35"/>
          <p:cNvSpPr txBox="1">
            <a:spLocks noGrp="1"/>
          </p:cNvSpPr>
          <p:nvPr>
            <p:ph type="title"/>
          </p:nvPr>
        </p:nvSpPr>
        <p:spPr>
          <a:xfrm>
            <a:off x="609600" y="228600"/>
            <a:ext cx="10972800" cy="381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5"/>
          <p:cNvSpPr txBox="1">
            <a:spLocks noGrp="1"/>
          </p:cNvSpPr>
          <p:nvPr>
            <p:ph type="body" idx="1"/>
          </p:nvPr>
        </p:nvSpPr>
        <p:spPr>
          <a:xfrm>
            <a:off x="609600" y="838200"/>
            <a:ext cx="5384700" cy="4648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36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42900" algn="l">
              <a:lnSpc>
                <a:spcPct val="90000"/>
              </a:lnSpc>
              <a:spcBef>
                <a:spcPts val="36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a:lnSpc>
                <a:spcPct val="90000"/>
              </a:lnSpc>
              <a:spcBef>
                <a:spcPts val="32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a:lnSpc>
                <a:spcPct val="90000"/>
              </a:lnSpc>
              <a:spcBef>
                <a:spcPts val="32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17500" algn="l">
              <a:lnSpc>
                <a:spcPct val="90000"/>
              </a:lnSpc>
              <a:spcBef>
                <a:spcPts val="28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35"/>
          <p:cNvSpPr txBox="1">
            <a:spLocks noGrp="1"/>
          </p:cNvSpPr>
          <p:nvPr>
            <p:ph type="body" idx="2"/>
          </p:nvPr>
        </p:nvSpPr>
        <p:spPr>
          <a:xfrm>
            <a:off x="6197600" y="838200"/>
            <a:ext cx="5384700" cy="4648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36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42900" algn="l">
              <a:lnSpc>
                <a:spcPct val="90000"/>
              </a:lnSpc>
              <a:spcBef>
                <a:spcPts val="36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a:lnSpc>
                <a:spcPct val="90000"/>
              </a:lnSpc>
              <a:spcBef>
                <a:spcPts val="32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a:lnSpc>
                <a:spcPct val="90000"/>
              </a:lnSpc>
              <a:spcBef>
                <a:spcPts val="32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17500" algn="l">
              <a:lnSpc>
                <a:spcPct val="90000"/>
              </a:lnSpc>
              <a:spcBef>
                <a:spcPts val="28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35"/>
          <p:cNvSpPr txBox="1">
            <a:spLocks noGrp="1"/>
          </p:cNvSpPr>
          <p:nvPr>
            <p:ph type="sldNum" idx="12"/>
          </p:nvPr>
        </p:nvSpPr>
        <p:spPr>
          <a:xfrm>
            <a:off x="609600" y="6400800"/>
            <a:ext cx="3759300" cy="403200"/>
          </a:xfrm>
          <a:prstGeom prst="rect">
            <a:avLst/>
          </a:prstGeom>
          <a:noFill/>
          <a:ln>
            <a:noFill/>
          </a:ln>
        </p:spPr>
        <p:txBody>
          <a:bodyPr spcFirstLastPara="1" wrap="square" lIns="91425" tIns="45700" rIns="91425" bIns="4570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US"/>
              <a:t>Copyright © 2016 ARIZONA@WORK  |  Page </a:t>
            </a: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resentation Cover" type="title">
  <p:cSld name="TITLE">
    <p:spTree>
      <p:nvGrpSpPr>
        <p:cNvPr id="1" name="Shape 33"/>
        <p:cNvGrpSpPr/>
        <p:nvPr/>
      </p:nvGrpSpPr>
      <p:grpSpPr>
        <a:xfrm>
          <a:off x="0" y="0"/>
          <a:ext cx="0" cy="0"/>
          <a:chOff x="0" y="0"/>
          <a:chExt cx="0" cy="0"/>
        </a:xfrm>
      </p:grpSpPr>
      <p:sp>
        <p:nvSpPr>
          <p:cNvPr id="34" name="Google Shape;34;p37"/>
          <p:cNvSpPr txBox="1">
            <a:spLocks noGrp="1"/>
          </p:cNvSpPr>
          <p:nvPr>
            <p:ph type="ctrTitle"/>
          </p:nvPr>
        </p:nvSpPr>
        <p:spPr>
          <a:xfrm>
            <a:off x="614413" y="1122363"/>
            <a:ext cx="9144000" cy="580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2000"/>
              <a:buFont typeface="Arial"/>
              <a:buNone/>
              <a:defRPr sz="2000" b="1">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7"/>
          <p:cNvSpPr txBox="1">
            <a:spLocks noGrp="1"/>
          </p:cNvSpPr>
          <p:nvPr>
            <p:ph type="subTitle" idx="1"/>
          </p:nvPr>
        </p:nvSpPr>
        <p:spPr>
          <a:xfrm>
            <a:off x="614413" y="1702751"/>
            <a:ext cx="9144000" cy="16557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757070"/>
              </a:buClr>
              <a:buSzPts val="4000"/>
              <a:buNone/>
              <a:defRPr sz="4000">
                <a:solidFill>
                  <a:srgbClr val="757070"/>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6" name="Google Shape;36;p37"/>
          <p:cNvPicPr preferRelativeResize="0"/>
          <p:nvPr/>
        </p:nvPicPr>
        <p:blipFill rotWithShape="1">
          <a:blip r:embed="rId2">
            <a:alphaModFix/>
          </a:blip>
          <a:srcRect/>
          <a:stretch/>
        </p:blipFill>
        <p:spPr>
          <a:xfrm>
            <a:off x="9760969" y="430176"/>
            <a:ext cx="1816619" cy="541723"/>
          </a:xfrm>
          <a:prstGeom prst="rect">
            <a:avLst/>
          </a:prstGeom>
          <a:noFill/>
          <a:ln>
            <a:noFill/>
          </a:ln>
        </p:spPr>
      </p:pic>
      <p:sp>
        <p:nvSpPr>
          <p:cNvPr id="37" name="Google Shape;37;p37"/>
          <p:cNvSpPr/>
          <p:nvPr/>
        </p:nvSpPr>
        <p:spPr>
          <a:xfrm rot="5400000">
            <a:off x="10611289" y="-852900"/>
            <a:ext cx="113400" cy="1819200"/>
          </a:xfrm>
          <a:prstGeom prst="rect">
            <a:avLst/>
          </a:prstGeom>
          <a:solidFill>
            <a:schemeClr val="accent1"/>
          </a:solidFill>
          <a:ln w="12700" cap="flat" cmpd="sng">
            <a:solidFill>
              <a:srgbClr val="0020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37"/>
          <p:cNvSpPr/>
          <p:nvPr/>
        </p:nvSpPr>
        <p:spPr>
          <a:xfrm rot="5400000">
            <a:off x="11158621" y="20252"/>
            <a:ext cx="113400" cy="72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37"/>
          <p:cNvSpPr/>
          <p:nvPr/>
        </p:nvSpPr>
        <p:spPr>
          <a:xfrm rot="5400000">
            <a:off x="11017106" y="20252"/>
            <a:ext cx="113400" cy="72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37"/>
          <p:cNvSpPr/>
          <p:nvPr/>
        </p:nvSpPr>
        <p:spPr>
          <a:xfrm rot="5400000">
            <a:off x="10768209" y="-106647"/>
            <a:ext cx="113400" cy="326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 name="Google Shape;41;p37"/>
          <p:cNvPicPr preferRelativeResize="0"/>
          <p:nvPr/>
        </p:nvPicPr>
        <p:blipFill rotWithShape="1">
          <a:blip r:embed="rId3">
            <a:alphaModFix/>
          </a:blip>
          <a:srcRect/>
          <a:stretch/>
        </p:blipFill>
        <p:spPr>
          <a:xfrm>
            <a:off x="506477" y="2880719"/>
            <a:ext cx="11179046" cy="3974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ransition Slide with Title">
  <p:cSld name="Transition Slide with Title">
    <p:bg>
      <p:bgPr>
        <a:solidFill>
          <a:schemeClr val="lt1"/>
        </a:solidFill>
        <a:effectLst/>
      </p:bgPr>
    </p:bg>
    <p:spTree>
      <p:nvGrpSpPr>
        <p:cNvPr id="1" name="Shape 42"/>
        <p:cNvGrpSpPr/>
        <p:nvPr/>
      </p:nvGrpSpPr>
      <p:grpSpPr>
        <a:xfrm>
          <a:off x="0" y="0"/>
          <a:ext cx="0" cy="0"/>
          <a:chOff x="0" y="0"/>
          <a:chExt cx="0" cy="0"/>
        </a:xfrm>
      </p:grpSpPr>
      <p:pic>
        <p:nvPicPr>
          <p:cNvPr id="43" name="Google Shape;43;p38"/>
          <p:cNvPicPr preferRelativeResize="0"/>
          <p:nvPr/>
        </p:nvPicPr>
        <p:blipFill rotWithShape="1">
          <a:blip r:embed="rId2">
            <a:alphaModFix/>
          </a:blip>
          <a:srcRect/>
          <a:stretch/>
        </p:blipFill>
        <p:spPr>
          <a:xfrm>
            <a:off x="3378" y="1093154"/>
            <a:ext cx="12185242" cy="4340992"/>
          </a:xfrm>
          <a:prstGeom prst="rect">
            <a:avLst/>
          </a:prstGeom>
          <a:noFill/>
          <a:ln>
            <a:noFill/>
          </a:ln>
        </p:spPr>
      </p:pic>
      <p:sp>
        <p:nvSpPr>
          <p:cNvPr id="44" name="Google Shape;44;p38"/>
          <p:cNvSpPr txBox="1">
            <a:spLocks noGrp="1"/>
          </p:cNvSpPr>
          <p:nvPr>
            <p:ph type="title"/>
          </p:nvPr>
        </p:nvSpPr>
        <p:spPr>
          <a:xfrm>
            <a:off x="838200" y="2633198"/>
            <a:ext cx="10515600" cy="1260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 name="Google Shape;45;p38"/>
          <p:cNvPicPr preferRelativeResize="0"/>
          <p:nvPr/>
        </p:nvPicPr>
        <p:blipFill rotWithShape="1">
          <a:blip r:embed="rId3">
            <a:alphaModFix/>
          </a:blip>
          <a:srcRect/>
          <a:stretch/>
        </p:blipFill>
        <p:spPr>
          <a:xfrm>
            <a:off x="5766268" y="5868796"/>
            <a:ext cx="659464" cy="6384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2_Transition Slide with Title">
  <p:cSld name="2_Transition Slide with Title">
    <p:bg>
      <p:bgPr>
        <a:solidFill>
          <a:schemeClr val="lt1"/>
        </a:solidFill>
        <a:effectLst/>
      </p:bgPr>
    </p:bg>
    <p:spTree>
      <p:nvGrpSpPr>
        <p:cNvPr id="1" name="Shape 46"/>
        <p:cNvGrpSpPr/>
        <p:nvPr/>
      </p:nvGrpSpPr>
      <p:grpSpPr>
        <a:xfrm>
          <a:off x="0" y="0"/>
          <a:ext cx="0" cy="0"/>
          <a:chOff x="0" y="0"/>
          <a:chExt cx="0" cy="0"/>
        </a:xfrm>
      </p:grpSpPr>
      <p:pic>
        <p:nvPicPr>
          <p:cNvPr id="47" name="Google Shape;47;p39"/>
          <p:cNvPicPr preferRelativeResize="0"/>
          <p:nvPr/>
        </p:nvPicPr>
        <p:blipFill rotWithShape="1">
          <a:blip r:embed="rId2">
            <a:alphaModFix/>
          </a:blip>
          <a:srcRect/>
          <a:stretch/>
        </p:blipFill>
        <p:spPr>
          <a:xfrm>
            <a:off x="-7359" y="1093154"/>
            <a:ext cx="12199362" cy="4340994"/>
          </a:xfrm>
          <a:prstGeom prst="rect">
            <a:avLst/>
          </a:prstGeom>
          <a:noFill/>
          <a:ln>
            <a:noFill/>
          </a:ln>
        </p:spPr>
      </p:pic>
      <p:sp>
        <p:nvSpPr>
          <p:cNvPr id="48" name="Google Shape;48;p39"/>
          <p:cNvSpPr txBox="1">
            <a:spLocks noGrp="1"/>
          </p:cNvSpPr>
          <p:nvPr>
            <p:ph type="title"/>
          </p:nvPr>
        </p:nvSpPr>
        <p:spPr>
          <a:xfrm>
            <a:off x="838200" y="2633198"/>
            <a:ext cx="10515600" cy="1260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p39"/>
          <p:cNvPicPr preferRelativeResize="0"/>
          <p:nvPr/>
        </p:nvPicPr>
        <p:blipFill rotWithShape="1">
          <a:blip r:embed="rId3">
            <a:alphaModFix/>
          </a:blip>
          <a:srcRect/>
          <a:stretch/>
        </p:blipFill>
        <p:spPr>
          <a:xfrm>
            <a:off x="5766268" y="5868796"/>
            <a:ext cx="659464" cy="6384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1"/>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3" name="Google Shape;53;p4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A3838"/>
              </a:buClr>
              <a:buSzPts val="4400"/>
              <a:buFont typeface="Arial"/>
              <a:buNone/>
              <a:defRPr sz="4400" b="0" i="0" u="none" strike="noStrike" cap="none">
                <a:solidFill>
                  <a:srgbClr val="3A383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5"/>
            <a:ext cx="10515600" cy="4080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3A3838"/>
              </a:buClr>
              <a:buSzPts val="2800"/>
              <a:buFont typeface="Arial"/>
              <a:buChar char="•"/>
              <a:defRPr sz="2800" b="0" i="0" u="none" strike="noStrike" cap="none">
                <a:solidFill>
                  <a:srgbClr val="3A3838"/>
                </a:solidFill>
                <a:latin typeface="Arial"/>
                <a:ea typeface="Arial"/>
                <a:cs typeface="Arial"/>
                <a:sym typeface="Arial"/>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Arial"/>
                <a:ea typeface="Arial"/>
                <a:cs typeface="Arial"/>
                <a:sym typeface="Arial"/>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Arial"/>
                <a:ea typeface="Arial"/>
                <a:cs typeface="Arial"/>
                <a:sym typeface="Arial"/>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Arial"/>
                <a:ea typeface="Arial"/>
                <a:cs typeface="Arial"/>
                <a:sym typeface="Arial"/>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32"/>
          <p:cNvPicPr preferRelativeResize="0"/>
          <p:nvPr/>
        </p:nvPicPr>
        <p:blipFill rotWithShape="1">
          <a:blip r:embed="rId15">
            <a:alphaModFix/>
          </a:blip>
          <a:srcRect/>
          <a:stretch/>
        </p:blipFill>
        <p:spPr>
          <a:xfrm>
            <a:off x="0" y="5961529"/>
            <a:ext cx="12192000" cy="89647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
          <p:cNvPicPr preferRelativeResize="0"/>
          <p:nvPr/>
        </p:nvPicPr>
        <p:blipFill rotWithShape="1">
          <a:blip r:embed="rId3">
            <a:alphaModFix/>
          </a:blip>
          <a:srcRect l="-113" t="17463" r="129"/>
          <a:stretch/>
        </p:blipFill>
        <p:spPr>
          <a:xfrm>
            <a:off x="1909946" y="991059"/>
            <a:ext cx="8372107" cy="4960313"/>
          </a:xfrm>
          <a:prstGeom prst="rect">
            <a:avLst/>
          </a:prstGeom>
          <a:noFill/>
          <a:ln>
            <a:noFill/>
          </a:ln>
        </p:spPr>
      </p:pic>
      <p:sp>
        <p:nvSpPr>
          <p:cNvPr id="76" name="Google Shape;76;p1"/>
          <p:cNvSpPr txBox="1"/>
          <p:nvPr/>
        </p:nvSpPr>
        <p:spPr>
          <a:xfrm>
            <a:off x="1888650" y="5458775"/>
            <a:ext cx="8414700" cy="4926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February 2023</a:t>
            </a:r>
            <a:endParaRPr sz="1200" b="0" i="0" u="none" strike="noStrike" cap="none">
              <a:solidFill>
                <a:srgbClr val="000000"/>
              </a:solidFill>
              <a:latin typeface="Arial"/>
              <a:ea typeface="Arial"/>
              <a:cs typeface="Arial"/>
              <a:sym typeface="Arial"/>
            </a:endParaRPr>
          </a:p>
        </p:txBody>
      </p:sp>
      <p:sp>
        <p:nvSpPr>
          <p:cNvPr id="77" name="Google Shape;77;p1"/>
          <p:cNvSpPr txBox="1">
            <a:spLocks noGrp="1"/>
          </p:cNvSpPr>
          <p:nvPr>
            <p:ph type="title"/>
          </p:nvPr>
        </p:nvSpPr>
        <p:spPr>
          <a:xfrm>
            <a:off x="0" y="365125"/>
            <a:ext cx="12192000" cy="62593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solidFill>
                  <a:srgbClr val="003B67"/>
                </a:solidFill>
              </a:rPr>
              <a:t>Full Council Meeting</a:t>
            </a:r>
            <a:endParaRPr sz="4300">
              <a:solidFill>
                <a:srgbClr val="003B6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b65569c104_0_46"/>
          <p:cNvSpPr txBox="1">
            <a:spLocks noGrp="1"/>
          </p:cNvSpPr>
          <p:nvPr>
            <p:ph type="title"/>
          </p:nvPr>
        </p:nvSpPr>
        <p:spPr>
          <a:xfrm>
            <a:off x="67050" y="413200"/>
            <a:ext cx="11979000" cy="76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300" b="1">
                <a:solidFill>
                  <a:srgbClr val="1C4587"/>
                </a:solidFill>
              </a:rPr>
              <a:t>Workforce Team Report</a:t>
            </a:r>
            <a:endParaRPr sz="3300" b="1">
              <a:solidFill>
                <a:srgbClr val="1C4587"/>
              </a:solidFill>
            </a:endParaRPr>
          </a:p>
          <a:p>
            <a:pPr marL="0" lvl="0" indent="0" algn="l" rtl="0">
              <a:lnSpc>
                <a:spcPct val="90000"/>
              </a:lnSpc>
              <a:spcBef>
                <a:spcPts val="0"/>
              </a:spcBef>
              <a:spcAft>
                <a:spcPts val="0"/>
              </a:spcAft>
              <a:buSzPts val="1800"/>
              <a:buNone/>
            </a:pPr>
            <a:endParaRPr/>
          </a:p>
        </p:txBody>
      </p:sp>
      <p:sp>
        <p:nvSpPr>
          <p:cNvPr id="145" name="Google Shape;145;g1b65569c104_0_46"/>
          <p:cNvSpPr txBox="1">
            <a:spLocks noGrp="1"/>
          </p:cNvSpPr>
          <p:nvPr>
            <p:ph type="body" idx="1"/>
          </p:nvPr>
        </p:nvSpPr>
        <p:spPr>
          <a:xfrm>
            <a:off x="126175" y="938750"/>
            <a:ext cx="11675100" cy="622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00"/>
              <a:buNone/>
            </a:pPr>
            <a:r>
              <a:rPr lang="en-US">
                <a:solidFill>
                  <a:srgbClr val="1C4587"/>
                </a:solidFill>
              </a:rPr>
              <a:t>Kolu Wilson, Workforce Administrator </a:t>
            </a:r>
            <a:endParaRPr>
              <a:solidFill>
                <a:srgbClr val="1C4587"/>
              </a:solidFill>
            </a:endParaRPr>
          </a:p>
          <a:p>
            <a:pPr marL="0" lvl="0" indent="0" algn="l" rtl="0">
              <a:lnSpc>
                <a:spcPct val="150000"/>
              </a:lnSpc>
              <a:spcBef>
                <a:spcPts val="0"/>
              </a:spcBef>
              <a:spcAft>
                <a:spcPts val="0"/>
              </a:spcAft>
              <a:buClr>
                <a:schemeClr val="dk1"/>
              </a:buClr>
              <a:buSzPts val="1100"/>
              <a:buFont typeface="Arial"/>
              <a:buNone/>
            </a:pPr>
            <a:endParaRPr/>
          </a:p>
          <a:p>
            <a:pPr marL="0" lvl="0" indent="0" algn="l" rtl="0">
              <a:lnSpc>
                <a:spcPct val="150000"/>
              </a:lnSpc>
              <a:spcBef>
                <a:spcPts val="0"/>
              </a:spcBef>
              <a:spcAft>
                <a:spcPts val="0"/>
              </a:spcAft>
              <a:buSzPts val="1800"/>
              <a:buNone/>
            </a:pPr>
            <a:endParaRPr/>
          </a:p>
          <a:p>
            <a:pPr marL="0" lvl="0" indent="0" algn="l" rtl="0">
              <a:lnSpc>
                <a:spcPct val="150000"/>
              </a:lnSpc>
              <a:spcBef>
                <a:spcPts val="0"/>
              </a:spcBef>
              <a:spcAft>
                <a:spcPts val="0"/>
              </a:spcAft>
              <a:buSzPts val="1800"/>
              <a:buNone/>
            </a:pPr>
            <a:endParaRPr/>
          </a:p>
          <a:p>
            <a:pPr marL="0" lvl="0" indent="0" algn="l" rtl="0">
              <a:lnSpc>
                <a:spcPct val="150000"/>
              </a:lnSpc>
              <a:spcBef>
                <a:spcPts val="0"/>
              </a:spcBef>
              <a:spcAft>
                <a:spcPts val="0"/>
              </a:spcAft>
              <a:buSzPts val="1800"/>
              <a:buNone/>
            </a:pPr>
            <a:endParaRPr/>
          </a:p>
          <a:p>
            <a:pPr marL="0" lvl="0" indent="0" algn="l" rtl="0">
              <a:lnSpc>
                <a:spcPct val="150000"/>
              </a:lnSpc>
              <a:spcBef>
                <a:spcPts val="0"/>
              </a:spcBef>
              <a:spcAft>
                <a:spcPts val="0"/>
              </a:spcAft>
              <a:buClr>
                <a:schemeClr val="dk1"/>
              </a:buClr>
              <a:buSzPts val="1100"/>
              <a:buFont typeface="Arial"/>
              <a:buNone/>
            </a:pPr>
            <a:endParaRPr/>
          </a:p>
        </p:txBody>
      </p:sp>
      <p:pic>
        <p:nvPicPr>
          <p:cNvPr id="146" name="Google Shape;146;g1b65569c104_0_46"/>
          <p:cNvPicPr preferRelativeResize="0"/>
          <p:nvPr/>
        </p:nvPicPr>
        <p:blipFill>
          <a:blip r:embed="rId3">
            <a:alphaModFix/>
          </a:blip>
          <a:stretch>
            <a:fillRect/>
          </a:stretch>
        </p:blipFill>
        <p:spPr>
          <a:xfrm>
            <a:off x="204524" y="1687475"/>
            <a:ext cx="2077076" cy="3116349"/>
          </a:xfrm>
          <a:prstGeom prst="rect">
            <a:avLst/>
          </a:prstGeom>
          <a:noFill/>
          <a:ln>
            <a:noFill/>
          </a:ln>
        </p:spPr>
      </p:pic>
      <p:sp>
        <p:nvSpPr>
          <p:cNvPr id="147" name="Google Shape;147;g1b65569c104_0_46"/>
          <p:cNvSpPr txBox="1"/>
          <p:nvPr/>
        </p:nvSpPr>
        <p:spPr>
          <a:xfrm>
            <a:off x="2497425" y="1953175"/>
            <a:ext cx="8192100" cy="51456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chemeClr val="accent2"/>
              </a:buClr>
              <a:buSzPts val="2200"/>
              <a:buChar char="●"/>
            </a:pPr>
            <a:r>
              <a:rPr lang="en-US" sz="2200">
                <a:solidFill>
                  <a:srgbClr val="073763"/>
                </a:solidFill>
                <a:highlight>
                  <a:srgbClr val="FFFFFF"/>
                </a:highlight>
              </a:rPr>
              <a:t>Tackle workforce issues and challenges from the vantage point of business and industry. </a:t>
            </a:r>
            <a:endParaRPr sz="2200">
              <a:solidFill>
                <a:srgbClr val="073763"/>
              </a:solidFill>
              <a:highlight>
                <a:srgbClr val="FFFFFF"/>
              </a:highlight>
            </a:endParaRPr>
          </a:p>
          <a:p>
            <a:pPr marL="457200" lvl="0" indent="-368300" algn="l" rtl="0">
              <a:lnSpc>
                <a:spcPct val="115000"/>
              </a:lnSpc>
              <a:spcBef>
                <a:spcPts val="0"/>
              </a:spcBef>
              <a:spcAft>
                <a:spcPts val="0"/>
              </a:spcAft>
              <a:buClr>
                <a:schemeClr val="accent2"/>
              </a:buClr>
              <a:buSzPts val="2200"/>
              <a:buChar char="●"/>
            </a:pPr>
            <a:r>
              <a:rPr lang="en-US" sz="2200">
                <a:solidFill>
                  <a:srgbClr val="073763"/>
                </a:solidFill>
                <a:highlight>
                  <a:srgbClr val="FFFFFF"/>
                </a:highlight>
              </a:rPr>
              <a:t>Identify trends and best practices that aid Arizona in producing large scale talent pipelines for target industries. </a:t>
            </a:r>
            <a:endParaRPr sz="2200">
              <a:solidFill>
                <a:srgbClr val="073763"/>
              </a:solidFill>
              <a:highlight>
                <a:srgbClr val="FFFFFF"/>
              </a:highlight>
            </a:endParaRPr>
          </a:p>
          <a:p>
            <a:pPr marL="457200" lvl="0" indent="-368300" algn="l" rtl="0">
              <a:lnSpc>
                <a:spcPct val="115000"/>
              </a:lnSpc>
              <a:spcBef>
                <a:spcPts val="0"/>
              </a:spcBef>
              <a:spcAft>
                <a:spcPts val="0"/>
              </a:spcAft>
              <a:buClr>
                <a:schemeClr val="accent2"/>
              </a:buClr>
              <a:buSzPts val="2200"/>
              <a:buChar char="●"/>
            </a:pPr>
            <a:r>
              <a:rPr lang="en-US" sz="2200">
                <a:solidFill>
                  <a:srgbClr val="073763"/>
                </a:solidFill>
                <a:highlight>
                  <a:srgbClr val="FFFFFF"/>
                </a:highlight>
              </a:rPr>
              <a:t>Leverage issues and learnings from ACA customers to inform economic development and workforce development.</a:t>
            </a:r>
            <a:br>
              <a:rPr lang="en-US" sz="2200">
                <a:solidFill>
                  <a:srgbClr val="073763"/>
                </a:solidFill>
                <a:highlight>
                  <a:srgbClr val="FFFFFF"/>
                </a:highlight>
              </a:rPr>
            </a:br>
            <a:br>
              <a:rPr lang="en-US" sz="2200">
                <a:solidFill>
                  <a:srgbClr val="073763"/>
                </a:solidFill>
                <a:highlight>
                  <a:srgbClr val="FFFFFF"/>
                </a:highlight>
              </a:rPr>
            </a:br>
            <a:endParaRPr sz="2200">
              <a:solidFill>
                <a:srgbClr val="073763"/>
              </a:solidFill>
              <a:highlight>
                <a:srgbClr val="FFFFFF"/>
              </a:highlight>
            </a:endParaRPr>
          </a:p>
          <a:p>
            <a:pPr marL="1828800" lvl="0" indent="0" algn="l" rtl="0">
              <a:lnSpc>
                <a:spcPct val="115000"/>
              </a:lnSpc>
              <a:spcBef>
                <a:spcPts val="0"/>
              </a:spcBef>
              <a:spcAft>
                <a:spcPts val="0"/>
              </a:spcAft>
              <a:buNone/>
            </a:pPr>
            <a:r>
              <a:rPr lang="en-US" sz="2200">
                <a:solidFill>
                  <a:srgbClr val="1C4587"/>
                </a:solidFill>
              </a:rPr>
              <a:t>Email: kolu.wilson@oeo.az.gov</a:t>
            </a:r>
            <a:endParaRPr sz="2200">
              <a:solidFill>
                <a:srgbClr val="1C4587"/>
              </a:solidFill>
            </a:endParaRPr>
          </a:p>
          <a:p>
            <a:pPr marL="0" lvl="0" indent="0" algn="l" rtl="0">
              <a:lnSpc>
                <a:spcPct val="115000"/>
              </a:lnSpc>
              <a:spcBef>
                <a:spcPts val="0"/>
              </a:spcBef>
              <a:spcAft>
                <a:spcPts val="0"/>
              </a:spcAft>
              <a:buNone/>
            </a:pPr>
            <a:r>
              <a:rPr lang="en-US" sz="2200">
                <a:solidFill>
                  <a:srgbClr val="073763"/>
                </a:solidFill>
                <a:highlight>
                  <a:srgbClr val="FFFFFF"/>
                </a:highlight>
              </a:rPr>
              <a:t> </a:t>
            </a:r>
            <a:endParaRPr sz="2200">
              <a:solidFill>
                <a:srgbClr val="073763"/>
              </a:solidFill>
              <a:highlight>
                <a:srgbClr val="FFFFFF"/>
              </a:highlight>
            </a:endParaRPr>
          </a:p>
          <a:p>
            <a:pPr marL="457200" lvl="0" indent="0" algn="l" rtl="0">
              <a:lnSpc>
                <a:spcPct val="115000"/>
              </a:lnSpc>
              <a:spcBef>
                <a:spcPts val="0"/>
              </a:spcBef>
              <a:spcAft>
                <a:spcPts val="0"/>
              </a:spcAft>
              <a:buNone/>
            </a:pPr>
            <a:endParaRPr sz="2200">
              <a:solidFill>
                <a:srgbClr val="073763"/>
              </a:solidFill>
              <a:highlight>
                <a:srgbClr val="FFFFFF"/>
              </a:highlight>
            </a:endParaRPr>
          </a:p>
          <a:p>
            <a:pPr marL="0" lvl="0" indent="0" algn="l" rtl="0">
              <a:spcBef>
                <a:spcPts val="0"/>
              </a:spcBef>
              <a:spcAft>
                <a:spcPts val="0"/>
              </a:spcAft>
              <a:buNone/>
            </a:pPr>
            <a:endParaRPr sz="2200">
              <a:solidFill>
                <a:srgbClr val="073763"/>
              </a:solidFill>
            </a:endParaRPr>
          </a:p>
          <a:p>
            <a:pPr marL="0" lvl="0" indent="0" algn="l" rtl="0">
              <a:spcBef>
                <a:spcPts val="0"/>
              </a:spcBef>
              <a:spcAft>
                <a:spcPts val="0"/>
              </a:spcAft>
              <a:buNone/>
            </a:pPr>
            <a:endParaRPr sz="2200">
              <a:solidFill>
                <a:srgbClr val="07376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89916aa2cf_1_16"/>
          <p:cNvSpPr txBox="1">
            <a:spLocks noGrp="1"/>
          </p:cNvSpPr>
          <p:nvPr>
            <p:ph type="title"/>
          </p:nvPr>
        </p:nvSpPr>
        <p:spPr>
          <a:xfrm>
            <a:off x="83700" y="95648"/>
            <a:ext cx="9986100" cy="8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300" b="1">
                <a:solidFill>
                  <a:srgbClr val="1C4587"/>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Workforce Team Report, cont’d</a:t>
            </a:r>
            <a:endParaRPr sz="3300" b="1">
              <a:solidFill>
                <a:srgbClr val="1C4587"/>
              </a:solidFill>
            </a:endParaRPr>
          </a:p>
        </p:txBody>
      </p:sp>
      <p:sp>
        <p:nvSpPr>
          <p:cNvPr id="154" name="Google Shape;154;g189916aa2cf_1_16"/>
          <p:cNvSpPr txBox="1">
            <a:spLocks noGrp="1"/>
          </p:cNvSpPr>
          <p:nvPr>
            <p:ph type="body" idx="1"/>
          </p:nvPr>
        </p:nvSpPr>
        <p:spPr>
          <a:xfrm>
            <a:off x="186500" y="810450"/>
            <a:ext cx="11643000" cy="50646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accent2"/>
              </a:buClr>
              <a:buSzPts val="2800"/>
              <a:buChar char="➢"/>
            </a:pPr>
            <a:r>
              <a:rPr lang="en-US">
                <a:solidFill>
                  <a:srgbClr val="1C4587"/>
                </a:solidFill>
              </a:rPr>
              <a:t>Projects and Events</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WestMec </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Broadband</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STEM</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Northern Arizona Research </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ElevateEdAZ</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Good Jobs Academy</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2023 Arizona Workforce Summit</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ACRC</a:t>
            </a:r>
            <a:endParaRPr>
              <a:solidFill>
                <a:srgbClr val="1C4587"/>
              </a:solidFill>
            </a:endParaRPr>
          </a:p>
          <a:p>
            <a:pPr marL="0" lvl="0" indent="0" algn="l" rtl="0">
              <a:lnSpc>
                <a:spcPct val="100000"/>
              </a:lnSpc>
              <a:spcBef>
                <a:spcPts val="0"/>
              </a:spcBef>
              <a:spcAft>
                <a:spcPts val="0"/>
              </a:spcAft>
              <a:buSzPts val="1800"/>
              <a:buNone/>
            </a:pPr>
            <a:endParaRPr>
              <a:solidFill>
                <a:srgbClr val="1C4587"/>
              </a:solidFill>
            </a:endParaRPr>
          </a:p>
          <a:p>
            <a:pPr marL="457200" lvl="0" indent="-406400" algn="l" rtl="0">
              <a:lnSpc>
                <a:spcPct val="100000"/>
              </a:lnSpc>
              <a:spcBef>
                <a:spcPts val="0"/>
              </a:spcBef>
              <a:spcAft>
                <a:spcPts val="0"/>
              </a:spcAft>
              <a:buClr>
                <a:schemeClr val="accent2"/>
              </a:buClr>
              <a:buSzPts val="2800"/>
              <a:buChar char="➢"/>
            </a:pPr>
            <a:r>
              <a:rPr lang="en-US">
                <a:solidFill>
                  <a:srgbClr val="1C4587"/>
                </a:solidFill>
              </a:rPr>
              <a:t>Conferences</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2023 NAWB Forum and Trailblazer Awards </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2023 NGA Winter Symposium</a:t>
            </a:r>
            <a:endParaRPr>
              <a:solidFill>
                <a:srgbClr val="1C4587"/>
              </a:solidFill>
            </a:endParaRPr>
          </a:p>
          <a:p>
            <a:pPr marL="1371600" lvl="0" indent="0" algn="l" rtl="0">
              <a:lnSpc>
                <a:spcPct val="100000"/>
              </a:lnSpc>
              <a:spcBef>
                <a:spcPts val="0"/>
              </a:spcBef>
              <a:spcAft>
                <a:spcPts val="0"/>
              </a:spcAft>
              <a:buSzPts val="1800"/>
              <a:buNone/>
            </a:pPr>
            <a:endParaRPr>
              <a:solidFill>
                <a:srgbClr val="1C458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89916aa2cf_1_111"/>
          <p:cNvSpPr txBox="1">
            <a:spLocks noGrp="1"/>
          </p:cNvSpPr>
          <p:nvPr>
            <p:ph type="title"/>
          </p:nvPr>
        </p:nvSpPr>
        <p:spPr>
          <a:xfrm>
            <a:off x="70775" y="185950"/>
            <a:ext cx="9986100" cy="73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300" b="1">
                <a:solidFill>
                  <a:srgbClr val="1C4587"/>
                </a:solidFill>
              </a:rPr>
              <a:t>Workforce Team Report, cont’d</a:t>
            </a:r>
            <a:endParaRPr/>
          </a:p>
        </p:txBody>
      </p:sp>
      <p:sp>
        <p:nvSpPr>
          <p:cNvPr id="161" name="Google Shape;161;g189916aa2cf_1_111"/>
          <p:cNvSpPr txBox="1">
            <a:spLocks noGrp="1"/>
          </p:cNvSpPr>
          <p:nvPr>
            <p:ph type="body" idx="1"/>
          </p:nvPr>
        </p:nvSpPr>
        <p:spPr>
          <a:xfrm>
            <a:off x="176575" y="925150"/>
            <a:ext cx="11808000" cy="4829700"/>
          </a:xfrm>
          <a:prstGeom prst="rect">
            <a:avLst/>
          </a:prstGeom>
          <a:noFill/>
          <a:ln>
            <a:noFill/>
          </a:ln>
        </p:spPr>
        <p:txBody>
          <a:bodyPr spcFirstLastPara="1" wrap="square" lIns="91425" tIns="45700" rIns="91425" bIns="45700" anchor="t" anchorCtr="0">
            <a:noAutofit/>
          </a:bodyPr>
          <a:lstStyle/>
          <a:p>
            <a:pPr marL="457200" lvl="0" indent="-425450" algn="l" rtl="0">
              <a:lnSpc>
                <a:spcPct val="150000"/>
              </a:lnSpc>
              <a:spcBef>
                <a:spcPts val="0"/>
              </a:spcBef>
              <a:spcAft>
                <a:spcPts val="0"/>
              </a:spcAft>
              <a:buClr>
                <a:schemeClr val="accent2"/>
              </a:buClr>
              <a:buSzPts val="3100"/>
              <a:buChar char="➢"/>
            </a:pPr>
            <a:r>
              <a:rPr lang="en-US" sz="2500">
                <a:solidFill>
                  <a:srgbClr val="073763"/>
                </a:solidFill>
                <a:highlight>
                  <a:srgbClr val="FFFFFF"/>
                </a:highlight>
              </a:rPr>
              <a:t>2024-2027 Workforce Innovation and Opportunity Act (WIOA) State Plan</a:t>
            </a:r>
            <a:endParaRPr sz="2500">
              <a:solidFill>
                <a:srgbClr val="073763"/>
              </a:solidFill>
              <a:highlight>
                <a:srgbClr val="FFFFFF"/>
              </a:highlight>
            </a:endParaRPr>
          </a:p>
          <a:p>
            <a:pPr marL="914400" lvl="1" indent="-425450" algn="l" rtl="0">
              <a:lnSpc>
                <a:spcPct val="90000"/>
              </a:lnSpc>
              <a:spcBef>
                <a:spcPts val="0"/>
              </a:spcBef>
              <a:spcAft>
                <a:spcPts val="0"/>
              </a:spcAft>
              <a:buClr>
                <a:schemeClr val="accent2"/>
              </a:buClr>
              <a:buSzPts val="3100"/>
              <a:buChar char="○"/>
            </a:pPr>
            <a:r>
              <a:rPr lang="en-US" sz="2300">
                <a:solidFill>
                  <a:srgbClr val="073763"/>
                </a:solidFill>
              </a:rPr>
              <a:t>Planning and Gathering of Key Data: March-April 2023 </a:t>
            </a:r>
            <a:endParaRPr sz="2300">
              <a:solidFill>
                <a:srgbClr val="073763"/>
              </a:solidFill>
            </a:endParaRPr>
          </a:p>
          <a:p>
            <a:pPr marL="914400" lvl="1" indent="-425450" algn="l" rtl="0">
              <a:lnSpc>
                <a:spcPct val="90000"/>
              </a:lnSpc>
              <a:spcBef>
                <a:spcPts val="0"/>
              </a:spcBef>
              <a:spcAft>
                <a:spcPts val="0"/>
              </a:spcAft>
              <a:buClr>
                <a:schemeClr val="accent2"/>
              </a:buClr>
              <a:buSzPts val="3100"/>
              <a:buChar char="○"/>
            </a:pPr>
            <a:r>
              <a:rPr lang="en-US" sz="2300">
                <a:solidFill>
                  <a:srgbClr val="073763"/>
                </a:solidFill>
              </a:rPr>
              <a:t>Drafting by Contributors: May-August 2023 </a:t>
            </a:r>
            <a:endParaRPr sz="2300">
              <a:solidFill>
                <a:srgbClr val="073763"/>
              </a:solidFill>
            </a:endParaRPr>
          </a:p>
          <a:p>
            <a:pPr marL="914400" lvl="1" indent="-425450" algn="l" rtl="0">
              <a:lnSpc>
                <a:spcPct val="90000"/>
              </a:lnSpc>
              <a:spcBef>
                <a:spcPts val="0"/>
              </a:spcBef>
              <a:spcAft>
                <a:spcPts val="0"/>
              </a:spcAft>
              <a:buClr>
                <a:schemeClr val="accent2"/>
              </a:buClr>
              <a:buSzPts val="3100"/>
              <a:buChar char="○"/>
            </a:pPr>
            <a:r>
              <a:rPr lang="en-US" sz="2300">
                <a:solidFill>
                  <a:srgbClr val="073763"/>
                </a:solidFill>
              </a:rPr>
              <a:t>Drafting the Plan Document: September-October 2023 </a:t>
            </a:r>
            <a:endParaRPr sz="2300">
              <a:solidFill>
                <a:srgbClr val="073763"/>
              </a:solidFill>
            </a:endParaRPr>
          </a:p>
          <a:p>
            <a:pPr marL="914400" lvl="1" indent="-425450" algn="l" rtl="0">
              <a:lnSpc>
                <a:spcPct val="90000"/>
              </a:lnSpc>
              <a:spcBef>
                <a:spcPts val="0"/>
              </a:spcBef>
              <a:spcAft>
                <a:spcPts val="0"/>
              </a:spcAft>
              <a:buClr>
                <a:schemeClr val="accent2"/>
              </a:buClr>
              <a:buSzPts val="3100"/>
              <a:buChar char="○"/>
            </a:pPr>
            <a:r>
              <a:rPr lang="en-US" sz="2300">
                <a:solidFill>
                  <a:srgbClr val="073763"/>
                </a:solidFill>
              </a:rPr>
              <a:t>Public Comment: November 2023 </a:t>
            </a:r>
            <a:endParaRPr sz="2300">
              <a:solidFill>
                <a:srgbClr val="073763"/>
              </a:solidFill>
            </a:endParaRPr>
          </a:p>
          <a:p>
            <a:pPr marL="914400" lvl="1" indent="-425450" algn="l" rtl="0">
              <a:lnSpc>
                <a:spcPct val="90000"/>
              </a:lnSpc>
              <a:spcBef>
                <a:spcPts val="0"/>
              </a:spcBef>
              <a:spcAft>
                <a:spcPts val="0"/>
              </a:spcAft>
              <a:buClr>
                <a:schemeClr val="accent2"/>
              </a:buClr>
              <a:buSzPts val="3100"/>
              <a:buChar char="○"/>
            </a:pPr>
            <a:r>
              <a:rPr lang="en-US" sz="2300">
                <a:solidFill>
                  <a:srgbClr val="073763"/>
                </a:solidFill>
              </a:rPr>
              <a:t>Editing from Public Comment: December 2023-January 2024 </a:t>
            </a:r>
            <a:endParaRPr sz="2300">
              <a:solidFill>
                <a:srgbClr val="073763"/>
              </a:solidFill>
            </a:endParaRPr>
          </a:p>
          <a:p>
            <a:pPr marL="914400" lvl="1" indent="-425450" algn="l" rtl="0">
              <a:lnSpc>
                <a:spcPct val="90000"/>
              </a:lnSpc>
              <a:spcBef>
                <a:spcPts val="0"/>
              </a:spcBef>
              <a:spcAft>
                <a:spcPts val="0"/>
              </a:spcAft>
              <a:buClr>
                <a:schemeClr val="accent2"/>
              </a:buClr>
              <a:buSzPts val="3100"/>
              <a:buChar char="○"/>
            </a:pPr>
            <a:r>
              <a:rPr lang="en-US" sz="2300">
                <a:solidFill>
                  <a:srgbClr val="073763"/>
                </a:solidFill>
              </a:rPr>
              <a:t>WAC Review: February 2024 </a:t>
            </a:r>
            <a:endParaRPr sz="2300">
              <a:solidFill>
                <a:srgbClr val="073763"/>
              </a:solidFill>
            </a:endParaRPr>
          </a:p>
          <a:p>
            <a:pPr marL="914400" lvl="1" indent="-425450" algn="l" rtl="0">
              <a:lnSpc>
                <a:spcPct val="90000"/>
              </a:lnSpc>
              <a:spcBef>
                <a:spcPts val="0"/>
              </a:spcBef>
              <a:spcAft>
                <a:spcPts val="0"/>
              </a:spcAft>
              <a:buClr>
                <a:schemeClr val="accent2"/>
              </a:buClr>
              <a:buSzPts val="3100"/>
              <a:buChar char="○"/>
            </a:pPr>
            <a:r>
              <a:rPr lang="en-US" sz="2300">
                <a:solidFill>
                  <a:srgbClr val="073763"/>
                </a:solidFill>
              </a:rPr>
              <a:t>Finalizing - February 2024, after WAC approval </a:t>
            </a:r>
            <a:endParaRPr sz="2300">
              <a:solidFill>
                <a:srgbClr val="073763"/>
              </a:solidFill>
            </a:endParaRPr>
          </a:p>
          <a:p>
            <a:pPr marL="914400" lvl="1" indent="-425450" algn="l" rtl="0">
              <a:lnSpc>
                <a:spcPct val="90000"/>
              </a:lnSpc>
              <a:spcBef>
                <a:spcPts val="0"/>
              </a:spcBef>
              <a:spcAft>
                <a:spcPts val="0"/>
              </a:spcAft>
              <a:buClr>
                <a:schemeClr val="accent2"/>
              </a:buClr>
              <a:buSzPts val="3100"/>
              <a:buChar char="○"/>
            </a:pPr>
            <a:r>
              <a:rPr lang="en-US" sz="2300">
                <a:solidFill>
                  <a:srgbClr val="073763"/>
                </a:solidFill>
              </a:rPr>
              <a:t>Routing (DES, Superintendent, Governor's office): February-March 2024 </a:t>
            </a:r>
            <a:endParaRPr sz="2300">
              <a:solidFill>
                <a:srgbClr val="073763"/>
              </a:solidFill>
            </a:endParaRPr>
          </a:p>
          <a:p>
            <a:pPr marL="914400" lvl="1" indent="-425450" algn="l" rtl="0">
              <a:lnSpc>
                <a:spcPct val="90000"/>
              </a:lnSpc>
              <a:spcBef>
                <a:spcPts val="0"/>
              </a:spcBef>
              <a:spcAft>
                <a:spcPts val="0"/>
              </a:spcAft>
              <a:buClr>
                <a:schemeClr val="accent2"/>
              </a:buClr>
              <a:buSzPts val="3100"/>
              <a:buChar char="○"/>
            </a:pPr>
            <a:r>
              <a:rPr lang="en-US" sz="2300">
                <a:solidFill>
                  <a:srgbClr val="073763"/>
                </a:solidFill>
              </a:rPr>
              <a:t>Submittal: March 15, 2024 </a:t>
            </a:r>
            <a:endParaRPr sz="2300">
              <a:solidFill>
                <a:srgbClr val="073763"/>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89916aa2cf_1_118"/>
          <p:cNvSpPr txBox="1">
            <a:spLocks noGrp="1"/>
          </p:cNvSpPr>
          <p:nvPr>
            <p:ph type="body" idx="1"/>
          </p:nvPr>
        </p:nvSpPr>
        <p:spPr>
          <a:xfrm>
            <a:off x="979500" y="875500"/>
            <a:ext cx="10019400" cy="5009700"/>
          </a:xfrm>
          <a:prstGeom prst="rect">
            <a:avLst/>
          </a:prstGeom>
          <a:noFill/>
          <a:ln>
            <a:noFill/>
          </a:ln>
        </p:spPr>
        <p:txBody>
          <a:bodyPr spcFirstLastPara="1" wrap="square" lIns="91425" tIns="45700" rIns="91425" bIns="45700" anchor="t" anchorCtr="0">
            <a:noAutofit/>
          </a:bodyPr>
          <a:lstStyle/>
          <a:p>
            <a:pPr marL="457200" lvl="0" indent="0" algn="ctr" rtl="0">
              <a:lnSpc>
                <a:spcPct val="115000"/>
              </a:lnSpc>
              <a:spcBef>
                <a:spcPts val="0"/>
              </a:spcBef>
              <a:spcAft>
                <a:spcPts val="0"/>
              </a:spcAft>
              <a:buSzPts val="1800"/>
              <a:buNone/>
            </a:pPr>
            <a:r>
              <a:rPr lang="en-US" sz="7200" b="1">
                <a:solidFill>
                  <a:srgbClr val="003B67"/>
                </a:solidFill>
              </a:rPr>
              <a:t>Questions </a:t>
            </a:r>
            <a:endParaRPr sz="7200" b="1">
              <a:solidFill>
                <a:srgbClr val="003B67"/>
              </a:solidFill>
            </a:endParaRPr>
          </a:p>
          <a:p>
            <a:pPr marL="457200" lvl="0" indent="0" algn="ctr" rtl="0">
              <a:lnSpc>
                <a:spcPct val="115000"/>
              </a:lnSpc>
              <a:spcBef>
                <a:spcPts val="0"/>
              </a:spcBef>
              <a:spcAft>
                <a:spcPts val="0"/>
              </a:spcAft>
              <a:buSzPts val="1800"/>
              <a:buNone/>
            </a:pPr>
            <a:r>
              <a:rPr lang="en-US" sz="7200" b="1">
                <a:solidFill>
                  <a:srgbClr val="003B67"/>
                </a:solidFill>
              </a:rPr>
              <a:t>&amp; </a:t>
            </a:r>
            <a:endParaRPr sz="7200" b="1">
              <a:solidFill>
                <a:srgbClr val="003B67"/>
              </a:solidFill>
            </a:endParaRPr>
          </a:p>
          <a:p>
            <a:pPr marL="457200" lvl="0" indent="0" algn="ctr" rtl="0">
              <a:lnSpc>
                <a:spcPct val="115000"/>
              </a:lnSpc>
              <a:spcBef>
                <a:spcPts val="0"/>
              </a:spcBef>
              <a:spcAft>
                <a:spcPts val="0"/>
              </a:spcAft>
              <a:buSzPts val="1800"/>
              <a:buNone/>
            </a:pPr>
            <a:r>
              <a:rPr lang="en-US" sz="7200" b="1">
                <a:solidFill>
                  <a:srgbClr val="003B67"/>
                </a:solidFill>
              </a:rPr>
              <a:t>Comments</a:t>
            </a:r>
            <a:endParaRPr sz="7200" b="1">
              <a:solidFill>
                <a:srgbClr val="003B67"/>
              </a:solidFill>
            </a:endParaRPr>
          </a:p>
          <a:p>
            <a:pPr marL="457200" lvl="0" indent="0" algn="r" rtl="0">
              <a:lnSpc>
                <a:spcPct val="115000"/>
              </a:lnSpc>
              <a:spcBef>
                <a:spcPts val="0"/>
              </a:spcBef>
              <a:spcAft>
                <a:spcPts val="0"/>
              </a:spcAft>
              <a:buSzPts val="1800"/>
              <a:buNone/>
            </a:pPr>
            <a:endParaRPr sz="3000" b="1">
              <a:solidFill>
                <a:srgbClr val="003B67"/>
              </a:solidFill>
            </a:endParaRPr>
          </a:p>
          <a:p>
            <a:pPr marL="457200" lvl="0" indent="0" algn="r" rtl="0">
              <a:lnSpc>
                <a:spcPct val="115000"/>
              </a:lnSpc>
              <a:spcBef>
                <a:spcPts val="0"/>
              </a:spcBef>
              <a:spcAft>
                <a:spcPts val="0"/>
              </a:spcAft>
              <a:buSzPts val="1800"/>
              <a:buNone/>
            </a:pPr>
            <a:endParaRPr sz="3000" b="1">
              <a:solidFill>
                <a:srgbClr val="003B6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 calcmode="lin" valueType="num">
                                      <p:cBhvr additive="base">
                                        <p:cTn id="7" dur="500"/>
                                        <p:tgtEl>
                                          <p:spTgt spid="167">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67">
                                            <p:txEl>
                                              <p:pRg st="1" end="1"/>
                                            </p:txEl>
                                          </p:spTgt>
                                        </p:tgtEl>
                                        <p:attrNameLst>
                                          <p:attrName>style.visibility</p:attrName>
                                        </p:attrNameLst>
                                      </p:cBhvr>
                                      <p:to>
                                        <p:strVal val="visible"/>
                                      </p:to>
                                    </p:set>
                                    <p:anim calcmode="lin" valueType="num">
                                      <p:cBhvr additive="base">
                                        <p:cTn id="10" dur="500"/>
                                        <p:tgtEl>
                                          <p:spTgt spid="167">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67">
                                            <p:txEl>
                                              <p:pRg st="2" end="2"/>
                                            </p:txEl>
                                          </p:spTgt>
                                        </p:tgtEl>
                                        <p:attrNameLst>
                                          <p:attrName>style.visibility</p:attrName>
                                        </p:attrNameLst>
                                      </p:cBhvr>
                                      <p:to>
                                        <p:strVal val="visible"/>
                                      </p:to>
                                    </p:set>
                                    <p:anim calcmode="lin" valueType="num">
                                      <p:cBhvr additive="base">
                                        <p:cTn id="13" dur="500"/>
                                        <p:tgtEl>
                                          <p:spTgt spid="167">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7">
                                            <p:txEl>
                                              <p:pRg st="3" end="3"/>
                                            </p:txEl>
                                          </p:spTgt>
                                        </p:tgtEl>
                                        <p:attrNameLst>
                                          <p:attrName>style.visibility</p:attrName>
                                        </p:attrNameLst>
                                      </p:cBhvr>
                                      <p:to>
                                        <p:strVal val="visible"/>
                                      </p:to>
                                    </p:set>
                                    <p:anim calcmode="lin" valueType="num">
                                      <p:cBhvr additive="base">
                                        <p:cTn id="16" dur="500"/>
                                        <p:tgtEl>
                                          <p:spTgt spid="167">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7">
                                            <p:txEl>
                                              <p:pRg st="4" end="4"/>
                                            </p:txEl>
                                          </p:spTgt>
                                        </p:tgtEl>
                                        <p:attrNameLst>
                                          <p:attrName>style.visibility</p:attrName>
                                        </p:attrNameLst>
                                      </p:cBhvr>
                                      <p:to>
                                        <p:strVal val="visible"/>
                                      </p:to>
                                    </p:set>
                                    <p:anim calcmode="lin" valueType="num">
                                      <p:cBhvr additive="base">
                                        <p:cTn id="19" dur="500"/>
                                        <p:tgtEl>
                                          <p:spTgt spid="1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150312" y="365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3600" b="1">
                <a:solidFill>
                  <a:srgbClr val="003B67"/>
                </a:solidFill>
              </a:rPr>
              <a:t>Bylaws </a:t>
            </a:r>
            <a:endParaRPr sz="3600" b="1">
              <a:solidFill>
                <a:srgbClr val="003B67"/>
              </a:solidFill>
            </a:endParaRPr>
          </a:p>
        </p:txBody>
      </p:sp>
      <p:pic>
        <p:nvPicPr>
          <p:cNvPr id="174" name="Google Shape;174;p2"/>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175" name="Google Shape;175;p2"/>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p2"/>
          <p:cNvSpPr txBox="1"/>
          <p:nvPr/>
        </p:nvSpPr>
        <p:spPr>
          <a:xfrm>
            <a:off x="3549450" y="3382250"/>
            <a:ext cx="5093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Office of Economic Opportunity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
          <p:cNvSpPr txBox="1">
            <a:spLocks noGrp="1"/>
          </p:cNvSpPr>
          <p:nvPr>
            <p:ph type="title"/>
          </p:nvPr>
        </p:nvSpPr>
        <p:spPr>
          <a:xfrm>
            <a:off x="363550" y="545325"/>
            <a:ext cx="11468700" cy="8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endParaRPr sz="4300" b="1">
              <a:solidFill>
                <a:srgbClr val="003B67"/>
              </a:solidFill>
            </a:endParaRPr>
          </a:p>
          <a:p>
            <a:pPr marL="0" lvl="0" indent="0" algn="ctr" rtl="0">
              <a:lnSpc>
                <a:spcPct val="90000"/>
              </a:lnSpc>
              <a:spcBef>
                <a:spcPts val="0"/>
              </a:spcBef>
              <a:spcAft>
                <a:spcPts val="0"/>
              </a:spcAft>
              <a:buSzPts val="1800"/>
              <a:buNone/>
            </a:pPr>
            <a:endParaRPr sz="2500">
              <a:solidFill>
                <a:schemeClr val="accent1"/>
              </a:solidFill>
            </a:endParaRPr>
          </a:p>
          <a:p>
            <a:pPr marL="0" lvl="0" indent="0" algn="ctr" rtl="0">
              <a:lnSpc>
                <a:spcPct val="90000"/>
              </a:lnSpc>
              <a:spcBef>
                <a:spcPts val="0"/>
              </a:spcBef>
              <a:spcAft>
                <a:spcPts val="0"/>
              </a:spcAft>
              <a:buSzPts val="1800"/>
              <a:buNone/>
            </a:pPr>
            <a:endParaRPr sz="4300" b="1">
              <a:solidFill>
                <a:srgbClr val="003B67"/>
              </a:solidFill>
            </a:endParaRPr>
          </a:p>
          <a:p>
            <a:pPr marL="0" lvl="0" indent="0" algn="l" rtl="0">
              <a:lnSpc>
                <a:spcPct val="90000"/>
              </a:lnSpc>
              <a:spcBef>
                <a:spcPts val="0"/>
              </a:spcBef>
              <a:spcAft>
                <a:spcPts val="0"/>
              </a:spcAft>
              <a:buSzPts val="1800"/>
              <a:buNone/>
            </a:pPr>
            <a:endParaRPr/>
          </a:p>
        </p:txBody>
      </p:sp>
      <p:sp>
        <p:nvSpPr>
          <p:cNvPr id="183" name="Google Shape;183;p3"/>
          <p:cNvSpPr txBox="1">
            <a:spLocks noGrp="1"/>
          </p:cNvSpPr>
          <p:nvPr>
            <p:ph type="title"/>
          </p:nvPr>
        </p:nvSpPr>
        <p:spPr>
          <a:xfrm>
            <a:off x="236075" y="194425"/>
            <a:ext cx="11468700" cy="8757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Workforce Arizona Council Bylaws - Updates</a:t>
            </a:r>
            <a:endParaRPr sz="3300" b="1">
              <a:solidFill>
                <a:srgbClr val="073763"/>
              </a:solidFill>
            </a:endParaRPr>
          </a:p>
        </p:txBody>
      </p:sp>
      <p:sp>
        <p:nvSpPr>
          <p:cNvPr id="184" name="Google Shape;184;p3"/>
          <p:cNvSpPr txBox="1">
            <a:spLocks noGrp="1"/>
          </p:cNvSpPr>
          <p:nvPr>
            <p:ph type="body" idx="1"/>
          </p:nvPr>
        </p:nvSpPr>
        <p:spPr>
          <a:xfrm>
            <a:off x="363550" y="1162825"/>
            <a:ext cx="11468700" cy="4246500"/>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0"/>
              </a:spcBef>
              <a:spcAft>
                <a:spcPts val="0"/>
              </a:spcAft>
              <a:buClr>
                <a:schemeClr val="accent2"/>
              </a:buClr>
              <a:buSzPts val="2800"/>
              <a:buChar char="➢"/>
            </a:pPr>
            <a:r>
              <a:rPr lang="en-US">
                <a:solidFill>
                  <a:srgbClr val="003B67"/>
                </a:solidFill>
              </a:rPr>
              <a:t>Bylaws updates</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Developed a new structure for the Executive Committee </a:t>
            </a:r>
            <a:endParaRPr>
              <a:solidFill>
                <a:srgbClr val="003B67"/>
              </a:solidFill>
            </a:endParaRPr>
          </a:p>
          <a:p>
            <a:pPr marL="1371600" lvl="2" indent="-342900" algn="l" rtl="0">
              <a:lnSpc>
                <a:spcPct val="150000"/>
              </a:lnSpc>
              <a:spcBef>
                <a:spcPts val="0"/>
              </a:spcBef>
              <a:spcAft>
                <a:spcPts val="0"/>
              </a:spcAft>
              <a:buClr>
                <a:schemeClr val="accent2"/>
              </a:buClr>
              <a:buSzPts val="1800"/>
              <a:buChar char="■"/>
            </a:pPr>
            <a:r>
              <a:rPr lang="en-US">
                <a:solidFill>
                  <a:srgbClr val="003B67"/>
                </a:solidFill>
              </a:rPr>
              <a:t>Added in the election process for voting for officers </a:t>
            </a:r>
            <a:endParaRPr>
              <a:solidFill>
                <a:srgbClr val="003B67"/>
              </a:solidFill>
            </a:endParaRPr>
          </a:p>
          <a:p>
            <a:pPr marL="1371600" lvl="2" indent="-342900" algn="l" rtl="0">
              <a:lnSpc>
                <a:spcPct val="150000"/>
              </a:lnSpc>
              <a:spcBef>
                <a:spcPts val="0"/>
              </a:spcBef>
              <a:spcAft>
                <a:spcPts val="0"/>
              </a:spcAft>
              <a:buClr>
                <a:schemeClr val="accent2"/>
              </a:buClr>
              <a:buSzPts val="1800"/>
              <a:buChar char="■"/>
            </a:pPr>
            <a:r>
              <a:rPr lang="en-US">
                <a:solidFill>
                  <a:srgbClr val="003B67"/>
                </a:solidFill>
              </a:rPr>
              <a:t>Added in positions of Vice Chair, Second Vice Chair, WIOA core title partners, and three additional members </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Updated language to include creation of workgroups </a:t>
            </a:r>
            <a:endParaRPr>
              <a:solidFill>
                <a:srgbClr val="003B67"/>
              </a:solidFill>
            </a:endParaRPr>
          </a:p>
          <a:p>
            <a:pPr marL="914400" lvl="0" indent="0" algn="l" rtl="0">
              <a:lnSpc>
                <a:spcPct val="150000"/>
              </a:lnSpc>
              <a:spcBef>
                <a:spcPts val="0"/>
              </a:spcBef>
              <a:spcAft>
                <a:spcPts val="0"/>
              </a:spcAft>
              <a:buSzPts val="1800"/>
              <a:buNone/>
            </a:pPr>
            <a:endParaRPr>
              <a:solidFill>
                <a:srgbClr val="003B67"/>
              </a:solidFill>
            </a:endParaRPr>
          </a:p>
          <a:p>
            <a:pPr marL="457200" lvl="0" indent="-381000" algn="l" rtl="0">
              <a:lnSpc>
                <a:spcPct val="150000"/>
              </a:lnSpc>
              <a:spcBef>
                <a:spcPts val="0"/>
              </a:spcBef>
              <a:spcAft>
                <a:spcPts val="0"/>
              </a:spcAft>
              <a:buClr>
                <a:schemeClr val="accent2"/>
              </a:buClr>
              <a:buSzPts val="2400"/>
              <a:buChar char="➢"/>
            </a:pPr>
            <a:r>
              <a:rPr lang="en-US" sz="2400" b="1">
                <a:solidFill>
                  <a:schemeClr val="accent2"/>
                </a:solidFill>
              </a:rPr>
              <a:t>Action:</a:t>
            </a:r>
            <a:r>
              <a:rPr lang="en-US" sz="2400">
                <a:solidFill>
                  <a:srgbClr val="073763"/>
                </a:solidFill>
              </a:rPr>
              <a:t> Vote to adopt the Bylaws for the Workforce Arizona Council.</a:t>
            </a:r>
            <a:r>
              <a:rPr lang="en-US" sz="2400">
                <a:solidFill>
                  <a:srgbClr val="003B67"/>
                </a:solidFill>
              </a:rPr>
              <a:t> </a:t>
            </a:r>
            <a:endParaRPr sz="2400">
              <a:solidFill>
                <a:srgbClr val="003B67"/>
              </a:solidFill>
            </a:endParaRPr>
          </a:p>
          <a:p>
            <a:pPr marL="914400" lvl="0" indent="0" algn="l" rtl="0">
              <a:lnSpc>
                <a:spcPct val="150000"/>
              </a:lnSpc>
              <a:spcBef>
                <a:spcPts val="0"/>
              </a:spcBef>
              <a:spcAft>
                <a:spcPts val="0"/>
              </a:spcAft>
              <a:buSzPts val="1800"/>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150312" y="365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3600" b="1">
                <a:solidFill>
                  <a:srgbClr val="003B67"/>
                </a:solidFill>
              </a:rPr>
              <a:t>Council Policies </a:t>
            </a:r>
            <a:endParaRPr sz="3600" b="1">
              <a:solidFill>
                <a:srgbClr val="003B67"/>
              </a:solidFill>
            </a:endParaRPr>
          </a:p>
        </p:txBody>
      </p:sp>
      <p:pic>
        <p:nvPicPr>
          <p:cNvPr id="191" name="Google Shape;191;p4"/>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192" name="Google Shape;192;p4"/>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4"/>
          <p:cNvSpPr txBox="1"/>
          <p:nvPr/>
        </p:nvSpPr>
        <p:spPr>
          <a:xfrm>
            <a:off x="3629892" y="3386912"/>
            <a:ext cx="493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Overview &amp; Update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
        <p:nvSpPr>
          <p:cNvPr id="200" name="Google Shape;200;p5"/>
          <p:cNvSpPr txBox="1">
            <a:spLocks noGrp="1"/>
          </p:cNvSpPr>
          <p:nvPr>
            <p:ph type="title"/>
          </p:nvPr>
        </p:nvSpPr>
        <p:spPr>
          <a:xfrm>
            <a:off x="141003" y="117475"/>
            <a:ext cx="9917400" cy="6585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WAC Policy Revisions Overview </a:t>
            </a:r>
            <a:endParaRPr sz="3300" b="1">
              <a:solidFill>
                <a:srgbClr val="073763"/>
              </a:solidFill>
            </a:endParaRPr>
          </a:p>
        </p:txBody>
      </p:sp>
      <p:sp>
        <p:nvSpPr>
          <p:cNvPr id="201" name="Google Shape;201;p5"/>
          <p:cNvSpPr txBox="1">
            <a:spLocks noGrp="1"/>
          </p:cNvSpPr>
          <p:nvPr>
            <p:ph type="body" idx="1"/>
          </p:nvPr>
        </p:nvSpPr>
        <p:spPr>
          <a:xfrm>
            <a:off x="141000" y="1000850"/>
            <a:ext cx="10907400" cy="4653300"/>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0"/>
              </a:spcBef>
              <a:spcAft>
                <a:spcPts val="0"/>
              </a:spcAft>
              <a:buClr>
                <a:schemeClr val="accent2"/>
              </a:buClr>
              <a:buSzPts val="2800"/>
              <a:buChar char="➢"/>
            </a:pPr>
            <a:r>
              <a:rPr lang="en-US">
                <a:solidFill>
                  <a:srgbClr val="003B67"/>
                </a:solidFill>
              </a:rPr>
              <a:t>5 policies for review and approval</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Conflict of Interest</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Brand Style Guide</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MOU and IFA </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WIOA Statewide Monitoring </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Job Center Structure</a:t>
            </a:r>
            <a:endParaRPr>
              <a:solidFill>
                <a:srgbClr val="003B67"/>
              </a:solidFill>
            </a:endParaRPr>
          </a:p>
          <a:p>
            <a:pPr marL="0" lvl="0" indent="0" algn="l" rtl="0">
              <a:lnSpc>
                <a:spcPct val="150000"/>
              </a:lnSpc>
              <a:spcBef>
                <a:spcPts val="0"/>
              </a:spcBef>
              <a:spcAft>
                <a:spcPts val="0"/>
              </a:spcAft>
              <a:buSzPts val="1500"/>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034d1af28c_1_0"/>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
        <p:nvSpPr>
          <p:cNvPr id="208" name="Google Shape;208;g2034d1af28c_1_0"/>
          <p:cNvSpPr txBox="1">
            <a:spLocks noGrp="1"/>
          </p:cNvSpPr>
          <p:nvPr>
            <p:ph type="title"/>
          </p:nvPr>
        </p:nvSpPr>
        <p:spPr>
          <a:xfrm>
            <a:off x="156203" y="117475"/>
            <a:ext cx="9902100" cy="6585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Policy Overview </a:t>
            </a:r>
            <a:endParaRPr sz="3300" b="1">
              <a:solidFill>
                <a:srgbClr val="073763"/>
              </a:solidFill>
            </a:endParaRPr>
          </a:p>
        </p:txBody>
      </p:sp>
      <p:sp>
        <p:nvSpPr>
          <p:cNvPr id="209" name="Google Shape;209;g2034d1af28c_1_0"/>
          <p:cNvSpPr txBox="1">
            <a:spLocks noGrp="1"/>
          </p:cNvSpPr>
          <p:nvPr>
            <p:ph type="body" idx="1"/>
          </p:nvPr>
        </p:nvSpPr>
        <p:spPr>
          <a:xfrm>
            <a:off x="156200" y="894400"/>
            <a:ext cx="11632800" cy="4759800"/>
          </a:xfrm>
          <a:prstGeom prst="rect">
            <a:avLst/>
          </a:prstGeom>
          <a:noFill/>
          <a:ln>
            <a:noFill/>
          </a:ln>
        </p:spPr>
        <p:txBody>
          <a:bodyPr spcFirstLastPara="1" wrap="square" lIns="91425" tIns="45700" rIns="91425" bIns="45700" anchor="t" anchorCtr="0">
            <a:noAutofit/>
          </a:bodyPr>
          <a:lstStyle/>
          <a:p>
            <a:pPr marL="457200" lvl="0" indent="-412750" algn="l" rtl="0">
              <a:lnSpc>
                <a:spcPct val="100000"/>
              </a:lnSpc>
              <a:spcBef>
                <a:spcPts val="0"/>
              </a:spcBef>
              <a:spcAft>
                <a:spcPts val="0"/>
              </a:spcAft>
              <a:buClr>
                <a:schemeClr val="accent2"/>
              </a:buClr>
              <a:buSzPts val="2900"/>
              <a:buChar char="➢"/>
            </a:pPr>
            <a:r>
              <a:rPr lang="en-US" sz="2400">
                <a:solidFill>
                  <a:srgbClr val="003B67"/>
                </a:solidFill>
              </a:rPr>
              <a:t>Conflict of Interest: establishes guidelines for conflict of interest, firewalls, and internal controls required under WIOA for Local Workforce Development Boards (LWDBs) and entities serving in more than one role in the ARIZONA@WORK system.</a:t>
            </a:r>
            <a:br>
              <a:rPr lang="en-US" sz="2400">
                <a:solidFill>
                  <a:srgbClr val="003B67"/>
                </a:solidFill>
              </a:rPr>
            </a:br>
            <a:endParaRPr sz="2400">
              <a:solidFill>
                <a:srgbClr val="003B67"/>
              </a:solidFill>
            </a:endParaRPr>
          </a:p>
          <a:p>
            <a:pPr marL="914400" lvl="1" indent="-400050" algn="l" rtl="0">
              <a:lnSpc>
                <a:spcPct val="150000"/>
              </a:lnSpc>
              <a:spcBef>
                <a:spcPts val="0"/>
              </a:spcBef>
              <a:spcAft>
                <a:spcPts val="0"/>
              </a:spcAft>
              <a:buClr>
                <a:schemeClr val="accent2"/>
              </a:buClr>
              <a:buSzPts val="2700"/>
              <a:buChar char="○"/>
            </a:pPr>
            <a:r>
              <a:rPr lang="en-US" sz="2200">
                <a:solidFill>
                  <a:srgbClr val="003B67"/>
                </a:solidFill>
              </a:rPr>
              <a:t>Was not released for public comment; no changes made to policy language </a:t>
            </a:r>
            <a:endParaRPr sz="2200">
              <a:solidFill>
                <a:srgbClr val="003B67"/>
              </a:solidFill>
            </a:endParaRPr>
          </a:p>
          <a:p>
            <a:pPr marL="914400" lvl="1" indent="-400050" algn="l" rtl="0">
              <a:lnSpc>
                <a:spcPct val="150000"/>
              </a:lnSpc>
              <a:spcBef>
                <a:spcPts val="0"/>
              </a:spcBef>
              <a:spcAft>
                <a:spcPts val="0"/>
              </a:spcAft>
              <a:buClr>
                <a:schemeClr val="accent2"/>
              </a:buClr>
              <a:buSzPts val="2700"/>
              <a:buChar char="○"/>
            </a:pPr>
            <a:r>
              <a:rPr lang="en-US" sz="2200">
                <a:solidFill>
                  <a:srgbClr val="003B67"/>
                </a:solidFill>
              </a:rPr>
              <a:t>Renumbered and added citation </a:t>
            </a:r>
            <a:endParaRPr sz="2200">
              <a:solidFill>
                <a:srgbClr val="003B67"/>
              </a:solidFill>
            </a:endParaRPr>
          </a:p>
          <a:p>
            <a:pPr marL="1371600" lvl="2" indent="-374650" algn="l" rtl="0">
              <a:lnSpc>
                <a:spcPct val="150000"/>
              </a:lnSpc>
              <a:spcBef>
                <a:spcPts val="0"/>
              </a:spcBef>
              <a:spcAft>
                <a:spcPts val="0"/>
              </a:spcAft>
              <a:buClr>
                <a:schemeClr val="accent2"/>
              </a:buClr>
              <a:buSzPts val="2300"/>
              <a:buChar char="■"/>
            </a:pPr>
            <a:r>
              <a:rPr lang="en-US">
                <a:solidFill>
                  <a:srgbClr val="003B67"/>
                </a:solidFill>
              </a:rPr>
              <a:t>Reviewed to ensure policy was in alignment with WIOA and AZ regulations </a:t>
            </a:r>
            <a:endParaRPr sz="2800">
              <a:solidFill>
                <a:srgbClr val="003B6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034d1af28c_1_7"/>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
        <p:nvSpPr>
          <p:cNvPr id="216" name="Google Shape;216;g2034d1af28c_1_7"/>
          <p:cNvSpPr txBox="1">
            <a:spLocks noGrp="1"/>
          </p:cNvSpPr>
          <p:nvPr>
            <p:ph type="title"/>
          </p:nvPr>
        </p:nvSpPr>
        <p:spPr>
          <a:xfrm>
            <a:off x="171425" y="117475"/>
            <a:ext cx="9887100" cy="6585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Policy Overview </a:t>
            </a:r>
            <a:endParaRPr sz="3300" b="1">
              <a:solidFill>
                <a:srgbClr val="073763"/>
              </a:solidFill>
            </a:endParaRPr>
          </a:p>
        </p:txBody>
      </p:sp>
      <p:sp>
        <p:nvSpPr>
          <p:cNvPr id="217" name="Google Shape;217;g2034d1af28c_1_7"/>
          <p:cNvSpPr txBox="1">
            <a:spLocks noGrp="1"/>
          </p:cNvSpPr>
          <p:nvPr>
            <p:ph type="body" idx="1"/>
          </p:nvPr>
        </p:nvSpPr>
        <p:spPr>
          <a:xfrm>
            <a:off x="171425" y="775975"/>
            <a:ext cx="11515500" cy="48783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accent2"/>
              </a:buClr>
              <a:buSzPts val="2800"/>
              <a:buChar char="➢"/>
            </a:pPr>
            <a:r>
              <a:rPr lang="en-US" sz="2400">
                <a:solidFill>
                  <a:srgbClr val="003B67"/>
                </a:solidFill>
              </a:rPr>
              <a:t>Brand Style Guide: provides the information and direction, required under WIOA,regarding how Arizona’s workforce system stakeholders must use the ARIZONA@WORK brand</a:t>
            </a:r>
            <a:br>
              <a:rPr lang="en-US" sz="2300">
                <a:solidFill>
                  <a:srgbClr val="003B67"/>
                </a:solidFill>
              </a:rPr>
            </a:br>
            <a:endParaRPr sz="2300">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sz="2200">
                <a:solidFill>
                  <a:srgbClr val="003B67"/>
                </a:solidFill>
              </a:rPr>
              <a:t>Public comment changes:</a:t>
            </a:r>
            <a:endParaRPr sz="2200">
              <a:solidFill>
                <a:srgbClr val="003B67"/>
              </a:solidFill>
            </a:endParaRPr>
          </a:p>
          <a:p>
            <a:pPr marL="1371600" lvl="2" indent="-342900" algn="l" rtl="0">
              <a:lnSpc>
                <a:spcPct val="150000"/>
              </a:lnSpc>
              <a:spcBef>
                <a:spcPts val="0"/>
              </a:spcBef>
              <a:spcAft>
                <a:spcPts val="0"/>
              </a:spcAft>
              <a:buClr>
                <a:schemeClr val="accent2"/>
              </a:buClr>
              <a:buSzPts val="1800"/>
              <a:buChar char="■"/>
            </a:pPr>
            <a:r>
              <a:rPr lang="en-US">
                <a:solidFill>
                  <a:srgbClr val="003B67"/>
                </a:solidFill>
              </a:rPr>
              <a:t>Updated policy to include Arizona Department of Education in the scope</a:t>
            </a:r>
            <a:endParaRPr>
              <a:solidFill>
                <a:srgbClr val="003B67"/>
              </a:solidFill>
            </a:endParaRPr>
          </a:p>
          <a:p>
            <a:pPr marL="1371600" lvl="2" indent="-342900" algn="l" rtl="0">
              <a:lnSpc>
                <a:spcPct val="150000"/>
              </a:lnSpc>
              <a:spcBef>
                <a:spcPts val="0"/>
              </a:spcBef>
              <a:spcAft>
                <a:spcPts val="0"/>
              </a:spcAft>
              <a:buClr>
                <a:schemeClr val="accent2"/>
              </a:buClr>
              <a:buSzPts val="1800"/>
              <a:buChar char="■"/>
            </a:pPr>
            <a:r>
              <a:rPr lang="en-US">
                <a:solidFill>
                  <a:srgbClr val="003B67"/>
                </a:solidFill>
              </a:rPr>
              <a:t>Added in reference “In Arizona One-Stop partners are referred to as ARIZONA@WORK partners”</a:t>
            </a:r>
            <a:endParaRPr>
              <a:solidFill>
                <a:srgbClr val="003B67"/>
              </a:solidFill>
            </a:endParaRPr>
          </a:p>
          <a:p>
            <a:pPr marL="1371600" lvl="2" indent="-342900" algn="l" rtl="0">
              <a:lnSpc>
                <a:spcPct val="150000"/>
              </a:lnSpc>
              <a:spcBef>
                <a:spcPts val="0"/>
              </a:spcBef>
              <a:spcAft>
                <a:spcPts val="0"/>
              </a:spcAft>
              <a:buClr>
                <a:schemeClr val="accent2"/>
              </a:buClr>
              <a:buSzPts val="1800"/>
              <a:buChar char="■"/>
            </a:pPr>
            <a:r>
              <a:rPr lang="en-US">
                <a:solidFill>
                  <a:srgbClr val="003B67"/>
                </a:solidFill>
              </a:rPr>
              <a:t>Added in clarifying language to ensure all entities use branding appropriately </a:t>
            </a:r>
            <a:endParaRPr>
              <a:solidFill>
                <a:srgbClr val="003B67"/>
              </a:solidFill>
            </a:endParaRPr>
          </a:p>
          <a:p>
            <a:pPr marL="0" lvl="0" indent="0" algn="l" rtl="0">
              <a:lnSpc>
                <a:spcPct val="150000"/>
              </a:lnSpc>
              <a:spcBef>
                <a:spcPts val="0"/>
              </a:spcBef>
              <a:spcAft>
                <a:spcPts val="0"/>
              </a:spcAft>
              <a:buSzPts val="1500"/>
              <a:buNone/>
            </a:pPr>
            <a:endParaRPr>
              <a:solidFill>
                <a:srgbClr val="003B67"/>
              </a:solidFill>
            </a:endParaRPr>
          </a:p>
          <a:p>
            <a:pPr marL="0" lvl="0" indent="0" algn="l" rtl="0">
              <a:lnSpc>
                <a:spcPct val="150000"/>
              </a:lnSpc>
              <a:spcBef>
                <a:spcPts val="0"/>
              </a:spcBef>
              <a:spcAft>
                <a:spcPts val="0"/>
              </a:spcAft>
              <a:buSzPts val="1500"/>
              <a:buNone/>
            </a:pPr>
            <a:endParaRPr>
              <a:solidFill>
                <a:srgbClr val="003B67"/>
              </a:solidFill>
            </a:endParaRPr>
          </a:p>
          <a:p>
            <a:pPr marL="0" lvl="0" indent="0" algn="l" rtl="0">
              <a:lnSpc>
                <a:spcPct val="150000"/>
              </a:lnSpc>
              <a:spcBef>
                <a:spcPts val="0"/>
              </a:spcBef>
              <a:spcAft>
                <a:spcPts val="0"/>
              </a:spcAft>
              <a:buSzPts val="1500"/>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b65569c104_0_0"/>
          <p:cNvSpPr txBox="1">
            <a:spLocks noGrp="1"/>
          </p:cNvSpPr>
          <p:nvPr>
            <p:ph type="title"/>
          </p:nvPr>
        </p:nvSpPr>
        <p:spPr>
          <a:xfrm>
            <a:off x="105850" y="310600"/>
            <a:ext cx="11924100" cy="13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200" b="1">
                <a:solidFill>
                  <a:srgbClr val="1C4587"/>
                </a:solidFill>
              </a:rPr>
              <a:t>Workforce Arizona Council Success Story:</a:t>
            </a:r>
            <a:endParaRPr sz="3200" b="1">
              <a:solidFill>
                <a:srgbClr val="1C4587"/>
              </a:solidFill>
            </a:endParaRPr>
          </a:p>
          <a:p>
            <a:pPr marL="0" lvl="0" indent="0" algn="l" rtl="0">
              <a:lnSpc>
                <a:spcPct val="150000"/>
              </a:lnSpc>
              <a:spcBef>
                <a:spcPts val="0"/>
              </a:spcBef>
              <a:spcAft>
                <a:spcPts val="0"/>
              </a:spcAft>
              <a:buNone/>
            </a:pPr>
            <a:endParaRPr sz="2600">
              <a:solidFill>
                <a:schemeClr val="accent2"/>
              </a:solidFill>
            </a:endParaRPr>
          </a:p>
          <a:p>
            <a:pPr marL="0" lvl="0" indent="0" algn="l" rtl="0">
              <a:lnSpc>
                <a:spcPct val="150000"/>
              </a:lnSpc>
              <a:spcBef>
                <a:spcPts val="0"/>
              </a:spcBef>
              <a:spcAft>
                <a:spcPts val="0"/>
              </a:spcAft>
              <a:buNone/>
            </a:pPr>
            <a:r>
              <a:rPr lang="en-US" sz="2600">
                <a:solidFill>
                  <a:schemeClr val="accent2"/>
                </a:solidFill>
              </a:rPr>
              <a:t>Yavapai County ARIZONA@WORK: Title I, NACOG Staff, and Youth Services</a:t>
            </a:r>
            <a:r>
              <a:rPr lang="en-US" sz="2100">
                <a:solidFill>
                  <a:schemeClr val="accent2"/>
                </a:solidFill>
              </a:rPr>
              <a:t> </a:t>
            </a:r>
            <a:endParaRPr sz="3100" b="1">
              <a:solidFill>
                <a:srgbClr val="1C4587"/>
              </a:solidFill>
            </a:endParaRPr>
          </a:p>
        </p:txBody>
      </p:sp>
      <p:sp>
        <p:nvSpPr>
          <p:cNvPr id="84" name="Google Shape;84;g1b65569c104_0_0"/>
          <p:cNvSpPr txBox="1">
            <a:spLocks noGrp="1"/>
          </p:cNvSpPr>
          <p:nvPr>
            <p:ph type="body" idx="1"/>
          </p:nvPr>
        </p:nvSpPr>
        <p:spPr>
          <a:xfrm>
            <a:off x="231450" y="2171725"/>
            <a:ext cx="11729100" cy="36339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rgbClr val="E24824"/>
              </a:buClr>
              <a:buSzPts val="2400"/>
              <a:buChar char="➢"/>
            </a:pPr>
            <a:r>
              <a:rPr lang="en-US" sz="2400">
                <a:solidFill>
                  <a:srgbClr val="1C4587"/>
                </a:solidFill>
              </a:rPr>
              <a:t>Candice S. - Cosmetologist &amp; Business Owner</a:t>
            </a:r>
            <a:endParaRPr sz="2400">
              <a:solidFill>
                <a:srgbClr val="1C4587"/>
              </a:solidFill>
            </a:endParaRPr>
          </a:p>
          <a:p>
            <a:pPr marL="914400" lvl="0" indent="0" algn="l" rtl="0">
              <a:lnSpc>
                <a:spcPct val="115000"/>
              </a:lnSpc>
              <a:spcBef>
                <a:spcPts val="0"/>
              </a:spcBef>
              <a:spcAft>
                <a:spcPts val="0"/>
              </a:spcAft>
              <a:buNone/>
            </a:pPr>
            <a:endParaRPr sz="2400">
              <a:solidFill>
                <a:srgbClr val="1C4587"/>
              </a:solidFill>
            </a:endParaRPr>
          </a:p>
          <a:p>
            <a:pPr marL="457200" lvl="0" indent="-381000" algn="l" rtl="0">
              <a:lnSpc>
                <a:spcPct val="115000"/>
              </a:lnSpc>
              <a:spcBef>
                <a:spcPts val="0"/>
              </a:spcBef>
              <a:spcAft>
                <a:spcPts val="0"/>
              </a:spcAft>
              <a:buClr>
                <a:schemeClr val="accent2"/>
              </a:buClr>
              <a:buSzPts val="2400"/>
              <a:buChar char="➢"/>
            </a:pPr>
            <a:r>
              <a:rPr lang="en-US" sz="2400">
                <a:solidFill>
                  <a:srgbClr val="1C4587"/>
                </a:solidFill>
              </a:rPr>
              <a:t>Andrea S. - Cottonwood Chamber of Commerce, Director of Operations</a:t>
            </a:r>
            <a:endParaRPr sz="2400">
              <a:solidFill>
                <a:srgbClr val="1C4587"/>
              </a:solidFill>
            </a:endParaRPr>
          </a:p>
          <a:p>
            <a:pPr marL="0" lvl="0" indent="0" algn="l" rtl="0">
              <a:lnSpc>
                <a:spcPct val="100000"/>
              </a:lnSpc>
              <a:spcBef>
                <a:spcPts val="0"/>
              </a:spcBef>
              <a:spcAft>
                <a:spcPts val="0"/>
              </a:spcAft>
              <a:buNone/>
            </a:pPr>
            <a:endParaRPr sz="2700"/>
          </a:p>
          <a:p>
            <a:pPr marL="0" lvl="0" indent="0" algn="l" rtl="0">
              <a:lnSpc>
                <a:spcPct val="100000"/>
              </a:lnSpc>
              <a:spcBef>
                <a:spcPts val="800"/>
              </a:spcBef>
              <a:spcAft>
                <a:spcPts val="0"/>
              </a:spcAft>
              <a:buNone/>
            </a:pPr>
            <a:endParaRPr sz="2700"/>
          </a:p>
          <a:p>
            <a:pPr marL="0" lvl="0" indent="0" algn="ctr" rtl="0">
              <a:lnSpc>
                <a:spcPct val="100000"/>
              </a:lnSpc>
              <a:spcBef>
                <a:spcPts val="800"/>
              </a:spcBef>
              <a:spcAft>
                <a:spcPts val="800"/>
              </a:spcAft>
              <a:buNone/>
            </a:pPr>
            <a:r>
              <a:rPr lang="en-US" sz="4000" b="1">
                <a:solidFill>
                  <a:schemeClr val="accent2"/>
                </a:solidFill>
              </a:rPr>
              <a:t>Job well done!</a:t>
            </a:r>
            <a:endParaRPr sz="4000" b="1">
              <a:solidFill>
                <a:schemeClr val="accen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034d1af28c_1_21"/>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
        <p:nvSpPr>
          <p:cNvPr id="224" name="Google Shape;224;g2034d1af28c_1_21"/>
          <p:cNvSpPr txBox="1">
            <a:spLocks noGrp="1"/>
          </p:cNvSpPr>
          <p:nvPr>
            <p:ph type="title"/>
          </p:nvPr>
        </p:nvSpPr>
        <p:spPr>
          <a:xfrm>
            <a:off x="156203" y="117475"/>
            <a:ext cx="9902100" cy="6585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Policy Overview </a:t>
            </a:r>
            <a:endParaRPr sz="3300" b="1">
              <a:solidFill>
                <a:srgbClr val="073763"/>
              </a:solidFill>
            </a:endParaRPr>
          </a:p>
        </p:txBody>
      </p:sp>
      <p:sp>
        <p:nvSpPr>
          <p:cNvPr id="225" name="Google Shape;225;g2034d1af28c_1_21"/>
          <p:cNvSpPr txBox="1">
            <a:spLocks noGrp="1"/>
          </p:cNvSpPr>
          <p:nvPr>
            <p:ph type="body" idx="1"/>
          </p:nvPr>
        </p:nvSpPr>
        <p:spPr>
          <a:xfrm>
            <a:off x="156200" y="848775"/>
            <a:ext cx="11530800" cy="48054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accent2"/>
              </a:buClr>
              <a:buSzPts val="2800"/>
              <a:buChar char="➢"/>
            </a:pPr>
            <a:r>
              <a:rPr lang="en-US" sz="2400">
                <a:solidFill>
                  <a:srgbClr val="003B67"/>
                </a:solidFill>
              </a:rPr>
              <a:t>MOU and IFA: provides Local Workforce Development Boards (LWDBs) and other workforce system partners instruction and guidance regarding the administration of ARIZONA@WORK Job Center Service Delivery system.   </a:t>
            </a:r>
            <a:endParaRPr sz="2400">
              <a:solidFill>
                <a:srgbClr val="003B67"/>
              </a:solidFill>
            </a:endParaRPr>
          </a:p>
          <a:p>
            <a:pPr marL="457200" lvl="0" indent="0" algn="l" rtl="0">
              <a:lnSpc>
                <a:spcPct val="100000"/>
              </a:lnSpc>
              <a:spcBef>
                <a:spcPts val="0"/>
              </a:spcBef>
              <a:spcAft>
                <a:spcPts val="0"/>
              </a:spcAft>
              <a:buSzPts val="1500"/>
              <a:buNone/>
            </a:pPr>
            <a:endParaRPr sz="2500">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sz="2200">
                <a:solidFill>
                  <a:srgbClr val="003B67"/>
                </a:solidFill>
              </a:rPr>
              <a:t>Public comment changes: </a:t>
            </a:r>
            <a:endParaRPr sz="2200">
              <a:solidFill>
                <a:srgbClr val="003B67"/>
              </a:solidFill>
            </a:endParaRPr>
          </a:p>
          <a:p>
            <a:pPr marL="1371600" lvl="2" indent="-355600" algn="l" rtl="0">
              <a:lnSpc>
                <a:spcPct val="150000"/>
              </a:lnSpc>
              <a:spcBef>
                <a:spcPts val="0"/>
              </a:spcBef>
              <a:spcAft>
                <a:spcPts val="0"/>
              </a:spcAft>
              <a:buClr>
                <a:schemeClr val="accent2"/>
              </a:buClr>
              <a:buSzPts val="2000"/>
              <a:buChar char="■"/>
            </a:pPr>
            <a:r>
              <a:rPr lang="en-US">
                <a:solidFill>
                  <a:srgbClr val="003B67"/>
                </a:solidFill>
              </a:rPr>
              <a:t>Amended to add in comprehensive language regarding the agreement developed between the LWDB, one-stop partners, and CEO relating to overall operation of the one-stop delivery system in the local area. </a:t>
            </a:r>
            <a:endParaRPr>
              <a:solidFill>
                <a:srgbClr val="003B67"/>
              </a:solidFill>
            </a:endParaRPr>
          </a:p>
          <a:p>
            <a:pPr marL="1371600" lvl="2" indent="-355600" algn="l" rtl="0">
              <a:lnSpc>
                <a:spcPct val="150000"/>
              </a:lnSpc>
              <a:spcBef>
                <a:spcPts val="0"/>
              </a:spcBef>
              <a:spcAft>
                <a:spcPts val="0"/>
              </a:spcAft>
              <a:buClr>
                <a:schemeClr val="accent2"/>
              </a:buClr>
              <a:buSzPts val="2000"/>
              <a:buChar char="■"/>
            </a:pPr>
            <a:r>
              <a:rPr lang="en-US">
                <a:solidFill>
                  <a:srgbClr val="003B67"/>
                </a:solidFill>
              </a:rPr>
              <a:t>Amended language to include the following language: “Methods to ensure all partners of the MOU/IFA comply with the agreed upon initiatives, processes, procedures and vision as defined by the local workforce development board"</a:t>
            </a:r>
            <a:endParaRPr>
              <a:solidFill>
                <a:srgbClr val="003B6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034d1af28c_1_28"/>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
        <p:nvSpPr>
          <p:cNvPr id="232" name="Google Shape;232;g2034d1af28c_1_28"/>
          <p:cNvSpPr txBox="1">
            <a:spLocks noGrp="1"/>
          </p:cNvSpPr>
          <p:nvPr>
            <p:ph type="title"/>
          </p:nvPr>
        </p:nvSpPr>
        <p:spPr>
          <a:xfrm>
            <a:off x="186628" y="117475"/>
            <a:ext cx="9871800" cy="6585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Policy Overview </a:t>
            </a:r>
            <a:endParaRPr sz="3300" b="1">
              <a:solidFill>
                <a:srgbClr val="073763"/>
              </a:solidFill>
            </a:endParaRPr>
          </a:p>
        </p:txBody>
      </p:sp>
      <p:sp>
        <p:nvSpPr>
          <p:cNvPr id="233" name="Google Shape;233;g2034d1af28c_1_28"/>
          <p:cNvSpPr txBox="1">
            <a:spLocks noGrp="1"/>
          </p:cNvSpPr>
          <p:nvPr>
            <p:ph type="body" idx="1"/>
          </p:nvPr>
        </p:nvSpPr>
        <p:spPr>
          <a:xfrm>
            <a:off x="186625" y="775975"/>
            <a:ext cx="11500200" cy="51516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accent2"/>
              </a:buClr>
              <a:buSzPts val="2800"/>
              <a:buChar char="➢"/>
            </a:pPr>
            <a:r>
              <a:rPr lang="en-US" sz="2000" b="1">
                <a:solidFill>
                  <a:srgbClr val="003B67"/>
                </a:solidFill>
              </a:rPr>
              <a:t>WIOA Statewide Monitoring Policy: </a:t>
            </a:r>
            <a:r>
              <a:rPr lang="en-US" sz="2000">
                <a:solidFill>
                  <a:srgbClr val="003B67"/>
                </a:solidFill>
              </a:rPr>
              <a:t> To establish roles of the Workforce Arizona Council (Council), the Arizona Department of Education (ADE) and the Arizona Department of Economic Security (DES), in ensuring compliance with WIOA and its regulations, Workforce Arizona Council policies, and WIOA implementation as outlined in the Arizona State Workforce Development Plan (State Plan). Monitoring information is used to inform the Council about the ARIZONA@WORK systems’ current status and support the Council in fulfilling its statutorily- defined strategic objectives</a:t>
            </a:r>
            <a:br>
              <a:rPr lang="en-US" sz="2000">
                <a:solidFill>
                  <a:srgbClr val="003B67"/>
                </a:solidFill>
              </a:rPr>
            </a:br>
            <a:endParaRPr sz="2000">
              <a:solidFill>
                <a:srgbClr val="003B67"/>
              </a:solidFill>
            </a:endParaRPr>
          </a:p>
          <a:p>
            <a:pPr marL="914400" lvl="1" indent="-425450" algn="l" rtl="0">
              <a:lnSpc>
                <a:spcPct val="150000"/>
              </a:lnSpc>
              <a:spcBef>
                <a:spcPts val="0"/>
              </a:spcBef>
              <a:spcAft>
                <a:spcPts val="0"/>
              </a:spcAft>
              <a:buClr>
                <a:schemeClr val="accent2"/>
              </a:buClr>
              <a:buSzPts val="3100"/>
              <a:buChar char="○"/>
            </a:pPr>
            <a:r>
              <a:rPr lang="en-US" sz="2300">
                <a:solidFill>
                  <a:srgbClr val="003B67"/>
                </a:solidFill>
              </a:rPr>
              <a:t>Public comment changes: </a:t>
            </a:r>
            <a:endParaRPr sz="2300">
              <a:solidFill>
                <a:srgbClr val="003B67"/>
              </a:solidFill>
            </a:endParaRPr>
          </a:p>
          <a:p>
            <a:pPr marL="1371600" lvl="2" indent="-387350" algn="l" rtl="0">
              <a:lnSpc>
                <a:spcPct val="150000"/>
              </a:lnSpc>
              <a:spcBef>
                <a:spcPts val="0"/>
              </a:spcBef>
              <a:spcAft>
                <a:spcPts val="0"/>
              </a:spcAft>
              <a:buClr>
                <a:schemeClr val="accent2"/>
              </a:buClr>
              <a:buSzPts val="2500"/>
              <a:buChar char="■"/>
            </a:pPr>
            <a:r>
              <a:rPr lang="en-US" sz="2100">
                <a:solidFill>
                  <a:srgbClr val="003B67"/>
                </a:solidFill>
              </a:rPr>
              <a:t>Adding in clarifying language regarding DES and ADE monitoring </a:t>
            </a:r>
            <a:endParaRPr sz="2100">
              <a:solidFill>
                <a:srgbClr val="003B67"/>
              </a:solidFill>
            </a:endParaRPr>
          </a:p>
          <a:p>
            <a:pPr marL="1371600" lvl="2" indent="-387350" algn="l" rtl="0">
              <a:lnSpc>
                <a:spcPct val="150000"/>
              </a:lnSpc>
              <a:spcBef>
                <a:spcPts val="0"/>
              </a:spcBef>
              <a:spcAft>
                <a:spcPts val="0"/>
              </a:spcAft>
              <a:buClr>
                <a:schemeClr val="accent2"/>
              </a:buClr>
              <a:buSzPts val="2500"/>
              <a:buChar char="■"/>
            </a:pPr>
            <a:r>
              <a:rPr lang="en-US" sz="2100">
                <a:solidFill>
                  <a:srgbClr val="003B67"/>
                </a:solidFill>
              </a:rPr>
              <a:t>Updated references </a:t>
            </a:r>
            <a:endParaRPr sz="2100">
              <a:solidFill>
                <a:srgbClr val="003B67"/>
              </a:solidFill>
            </a:endParaRPr>
          </a:p>
          <a:p>
            <a:pPr marL="1371600" lvl="0" indent="0" algn="l" rtl="0">
              <a:lnSpc>
                <a:spcPct val="150000"/>
              </a:lnSpc>
              <a:spcBef>
                <a:spcPts val="0"/>
              </a:spcBef>
              <a:spcAft>
                <a:spcPts val="0"/>
              </a:spcAft>
              <a:buSzPts val="1500"/>
              <a:buNone/>
            </a:pPr>
            <a:endParaRPr sz="1600">
              <a:solidFill>
                <a:srgbClr val="003B67"/>
              </a:solidFill>
            </a:endParaRPr>
          </a:p>
          <a:p>
            <a:pPr marL="1371600" lvl="0" indent="0" algn="l" rtl="0">
              <a:lnSpc>
                <a:spcPct val="150000"/>
              </a:lnSpc>
              <a:spcBef>
                <a:spcPts val="0"/>
              </a:spcBef>
              <a:spcAft>
                <a:spcPts val="0"/>
              </a:spcAft>
              <a:buSzPts val="1500"/>
              <a:buNone/>
            </a:pPr>
            <a:endParaRPr>
              <a:solidFill>
                <a:srgbClr val="003B67"/>
              </a:solidFill>
            </a:endParaRPr>
          </a:p>
          <a:p>
            <a:pPr marL="0" lvl="0" indent="0" algn="l" rtl="0">
              <a:lnSpc>
                <a:spcPct val="150000"/>
              </a:lnSpc>
              <a:spcBef>
                <a:spcPts val="0"/>
              </a:spcBef>
              <a:spcAft>
                <a:spcPts val="0"/>
              </a:spcAft>
              <a:buSzPts val="1500"/>
              <a:buNone/>
            </a:pPr>
            <a:endParaRPr>
              <a:solidFill>
                <a:srgbClr val="003B67"/>
              </a:solidFill>
            </a:endParaRPr>
          </a:p>
          <a:p>
            <a:pPr marL="0" lvl="0" indent="0" algn="l" rtl="0">
              <a:lnSpc>
                <a:spcPct val="150000"/>
              </a:lnSpc>
              <a:spcBef>
                <a:spcPts val="0"/>
              </a:spcBef>
              <a:spcAft>
                <a:spcPts val="0"/>
              </a:spcAft>
              <a:buSzPts val="1500"/>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034d1af28c_1_14"/>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
        <p:nvSpPr>
          <p:cNvPr id="240" name="Google Shape;240;g2034d1af28c_1_14"/>
          <p:cNvSpPr txBox="1">
            <a:spLocks noGrp="1"/>
          </p:cNvSpPr>
          <p:nvPr>
            <p:ph type="title"/>
          </p:nvPr>
        </p:nvSpPr>
        <p:spPr>
          <a:xfrm>
            <a:off x="217028" y="117475"/>
            <a:ext cx="9841500" cy="6585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Policy Overview </a:t>
            </a:r>
            <a:endParaRPr sz="3300" b="1">
              <a:solidFill>
                <a:srgbClr val="073763"/>
              </a:solidFill>
            </a:endParaRPr>
          </a:p>
        </p:txBody>
      </p:sp>
      <p:sp>
        <p:nvSpPr>
          <p:cNvPr id="241" name="Google Shape;241;g2034d1af28c_1_14"/>
          <p:cNvSpPr txBox="1">
            <a:spLocks noGrp="1"/>
          </p:cNvSpPr>
          <p:nvPr>
            <p:ph type="body" idx="1"/>
          </p:nvPr>
        </p:nvSpPr>
        <p:spPr>
          <a:xfrm>
            <a:off x="217025" y="864000"/>
            <a:ext cx="11698800" cy="50613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accent2"/>
              </a:buClr>
              <a:buSzPts val="2800"/>
              <a:buChar char="➢"/>
            </a:pPr>
            <a:r>
              <a:rPr lang="en-US" sz="2400">
                <a:solidFill>
                  <a:srgbClr val="003B67"/>
                </a:solidFill>
              </a:rPr>
              <a:t>Job Center Structure: provides Local Workforce Development Boards (LWDBs) and other workforce system partners with instruction and guidance regarding the structure and administration of ARIZONA@WORK Job Center and Service Delivery system. </a:t>
            </a:r>
            <a:br>
              <a:rPr lang="en-US" sz="2400">
                <a:solidFill>
                  <a:srgbClr val="003B67"/>
                </a:solidFill>
              </a:rPr>
            </a:br>
            <a:endParaRPr sz="2400">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Public comment changes:  </a:t>
            </a:r>
            <a:endParaRPr>
              <a:solidFill>
                <a:srgbClr val="003B67"/>
              </a:solidFill>
            </a:endParaRPr>
          </a:p>
          <a:p>
            <a:pPr marL="1371600" lvl="2" indent="-342900" algn="l" rtl="0">
              <a:lnSpc>
                <a:spcPct val="150000"/>
              </a:lnSpc>
              <a:spcBef>
                <a:spcPts val="0"/>
              </a:spcBef>
              <a:spcAft>
                <a:spcPts val="0"/>
              </a:spcAft>
              <a:buClr>
                <a:srgbClr val="E24824"/>
              </a:buClr>
              <a:buSzPts val="1800"/>
              <a:buChar char="■"/>
            </a:pPr>
            <a:r>
              <a:rPr lang="en-US">
                <a:solidFill>
                  <a:srgbClr val="003B67"/>
                </a:solidFill>
              </a:rPr>
              <a:t>Added clarifying language defining the differences between the physical job center and overall one-stop system </a:t>
            </a:r>
            <a:endParaRPr>
              <a:solidFill>
                <a:srgbClr val="003B67"/>
              </a:solidFill>
            </a:endParaRPr>
          </a:p>
          <a:p>
            <a:pPr marL="1371600" lvl="2" indent="-342900" algn="l" rtl="0">
              <a:lnSpc>
                <a:spcPct val="150000"/>
              </a:lnSpc>
              <a:spcBef>
                <a:spcPts val="0"/>
              </a:spcBef>
              <a:spcAft>
                <a:spcPts val="0"/>
              </a:spcAft>
              <a:buClr>
                <a:srgbClr val="E24824"/>
              </a:buClr>
              <a:buSzPts val="1800"/>
              <a:buChar char="■"/>
            </a:pPr>
            <a:r>
              <a:rPr lang="en-US">
                <a:solidFill>
                  <a:srgbClr val="003B67"/>
                </a:solidFill>
              </a:rPr>
              <a:t>Added clarifying language regarding electronic delivery and in-person services </a:t>
            </a:r>
            <a:br>
              <a:rPr lang="en-US">
                <a:solidFill>
                  <a:srgbClr val="003B67"/>
                </a:solidFill>
              </a:rPr>
            </a:br>
            <a:endParaRPr>
              <a:solidFill>
                <a:srgbClr val="003B67"/>
              </a:solidFill>
            </a:endParaRPr>
          </a:p>
          <a:p>
            <a:pPr marL="457200" lvl="0" indent="-431800" algn="l" rtl="0">
              <a:lnSpc>
                <a:spcPct val="100000"/>
              </a:lnSpc>
              <a:spcBef>
                <a:spcPts val="0"/>
              </a:spcBef>
              <a:spcAft>
                <a:spcPts val="0"/>
              </a:spcAft>
              <a:buClr>
                <a:schemeClr val="accent2"/>
              </a:buClr>
              <a:buSzPts val="3200"/>
              <a:buChar char="➢"/>
            </a:pPr>
            <a:r>
              <a:rPr lang="en-US" sz="2400" b="1">
                <a:solidFill>
                  <a:schemeClr val="accent2"/>
                </a:solidFill>
              </a:rPr>
              <a:t>Action:</a:t>
            </a:r>
            <a:r>
              <a:rPr lang="en-US" sz="2400">
                <a:solidFill>
                  <a:srgbClr val="073763"/>
                </a:solidFill>
              </a:rPr>
              <a:t> Vote to approve all of 5 policies for the Workforce Arizona Council.</a:t>
            </a:r>
            <a:r>
              <a:rPr lang="en-US" sz="2400">
                <a:solidFill>
                  <a:srgbClr val="003B67"/>
                </a:solidFill>
              </a:rPr>
              <a:t> </a:t>
            </a: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7"/>
          <p:cNvSpPr txBox="1">
            <a:spLocks noGrp="1"/>
          </p:cNvSpPr>
          <p:nvPr>
            <p:ph type="title"/>
          </p:nvPr>
        </p:nvSpPr>
        <p:spPr>
          <a:xfrm>
            <a:off x="150312" y="365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3600" b="1">
                <a:solidFill>
                  <a:srgbClr val="003B67"/>
                </a:solidFill>
              </a:rPr>
              <a:t>Council Elections</a:t>
            </a:r>
            <a:endParaRPr sz="3600" b="1">
              <a:solidFill>
                <a:srgbClr val="003B67"/>
              </a:solidFill>
            </a:endParaRPr>
          </a:p>
        </p:txBody>
      </p:sp>
      <p:pic>
        <p:nvPicPr>
          <p:cNvPr id="248" name="Google Shape;248;p7"/>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249" name="Google Shape;249;p7"/>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0" name="Google Shape;250;p7"/>
          <p:cNvSpPr txBox="1"/>
          <p:nvPr/>
        </p:nvSpPr>
        <p:spPr>
          <a:xfrm>
            <a:off x="3629892" y="3386912"/>
            <a:ext cx="493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Election Process &amp; Nominations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8"/>
          <p:cNvSpPr txBox="1">
            <a:spLocks noGrp="1"/>
          </p:cNvSpPr>
          <p:nvPr>
            <p:ph type="title"/>
          </p:nvPr>
        </p:nvSpPr>
        <p:spPr>
          <a:xfrm>
            <a:off x="203200" y="14150"/>
            <a:ext cx="11785500" cy="13257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100"/>
              <a:buNone/>
            </a:pPr>
            <a:r>
              <a:rPr lang="en-US" sz="3300" b="1">
                <a:solidFill>
                  <a:srgbClr val="003B67"/>
                </a:solidFill>
              </a:rPr>
              <a:t>Election Process </a:t>
            </a:r>
            <a:endParaRPr sz="3300" b="1">
              <a:solidFill>
                <a:srgbClr val="003B67"/>
              </a:solidFill>
            </a:endParaRPr>
          </a:p>
        </p:txBody>
      </p:sp>
      <p:sp>
        <p:nvSpPr>
          <p:cNvPr id="257" name="Google Shape;257;p8"/>
          <p:cNvSpPr txBox="1">
            <a:spLocks noGrp="1"/>
          </p:cNvSpPr>
          <p:nvPr>
            <p:ph type="body" idx="1"/>
          </p:nvPr>
        </p:nvSpPr>
        <p:spPr>
          <a:xfrm>
            <a:off x="203200" y="996850"/>
            <a:ext cx="10019400" cy="45357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Clr>
                <a:srgbClr val="E24824"/>
              </a:buClr>
              <a:buSzPts val="3000"/>
              <a:buChar char="➢"/>
            </a:pPr>
            <a:r>
              <a:rPr lang="en-US" sz="2200">
                <a:solidFill>
                  <a:srgbClr val="003B67"/>
                </a:solidFill>
              </a:rPr>
              <a:t>Developed new structure for the Executive Committee in the Bylaws</a:t>
            </a:r>
            <a:endParaRPr sz="2200">
              <a:solidFill>
                <a:srgbClr val="003B67"/>
              </a:solidFill>
            </a:endParaRPr>
          </a:p>
          <a:p>
            <a:pPr marL="914400" lvl="1" indent="-381000" algn="l" rtl="0">
              <a:lnSpc>
                <a:spcPct val="100000"/>
              </a:lnSpc>
              <a:spcBef>
                <a:spcPts val="0"/>
              </a:spcBef>
              <a:spcAft>
                <a:spcPts val="0"/>
              </a:spcAft>
              <a:buClr>
                <a:schemeClr val="accent2"/>
              </a:buClr>
              <a:buSzPts val="2400"/>
              <a:buChar char="○"/>
            </a:pPr>
            <a:r>
              <a:rPr lang="en-US" sz="2000">
                <a:solidFill>
                  <a:srgbClr val="003B67"/>
                </a:solidFill>
              </a:rPr>
              <a:t>Added election process </a:t>
            </a:r>
            <a:endParaRPr sz="2000">
              <a:solidFill>
                <a:srgbClr val="003B67"/>
              </a:solidFill>
            </a:endParaRPr>
          </a:p>
          <a:p>
            <a:pPr marL="914400" lvl="1" indent="-381000" algn="l" rtl="0">
              <a:lnSpc>
                <a:spcPct val="100000"/>
              </a:lnSpc>
              <a:spcBef>
                <a:spcPts val="0"/>
              </a:spcBef>
              <a:spcAft>
                <a:spcPts val="0"/>
              </a:spcAft>
              <a:buClr>
                <a:schemeClr val="accent2"/>
              </a:buClr>
              <a:buSzPts val="2400"/>
              <a:buChar char="○"/>
            </a:pPr>
            <a:r>
              <a:rPr lang="en-US" sz="2000">
                <a:solidFill>
                  <a:srgbClr val="003B67"/>
                </a:solidFill>
              </a:rPr>
              <a:t>Added positions of Vice Chair, Second Vice Chair, WIOA core title partners, and three additional members selected by the Chair</a:t>
            </a:r>
            <a:endParaRPr sz="2000">
              <a:solidFill>
                <a:srgbClr val="003B67"/>
              </a:solidFill>
            </a:endParaRPr>
          </a:p>
          <a:p>
            <a:pPr marL="457200" marR="70485" lvl="0" indent="-419100" algn="l" rtl="0">
              <a:lnSpc>
                <a:spcPct val="100000"/>
              </a:lnSpc>
              <a:spcBef>
                <a:spcPts val="0"/>
              </a:spcBef>
              <a:spcAft>
                <a:spcPts val="0"/>
              </a:spcAft>
              <a:buClr>
                <a:srgbClr val="E24824"/>
              </a:buClr>
              <a:buSzPts val="3000"/>
              <a:buChar char="➢"/>
            </a:pPr>
            <a:r>
              <a:rPr lang="en-US" sz="2200">
                <a:solidFill>
                  <a:srgbClr val="003B67"/>
                </a:solidFill>
              </a:rPr>
              <a:t>Officers elected for a three year term</a:t>
            </a:r>
            <a:endParaRPr sz="2200">
              <a:solidFill>
                <a:srgbClr val="003B67"/>
              </a:solidFill>
            </a:endParaRPr>
          </a:p>
          <a:p>
            <a:pPr marL="914400" marR="70485" lvl="1" indent="-381000" algn="l" rtl="0">
              <a:lnSpc>
                <a:spcPct val="100000"/>
              </a:lnSpc>
              <a:spcBef>
                <a:spcPts val="0"/>
              </a:spcBef>
              <a:spcAft>
                <a:spcPts val="0"/>
              </a:spcAft>
              <a:buClr>
                <a:schemeClr val="accent2"/>
              </a:buClr>
              <a:buSzPts val="2400"/>
              <a:buChar char="○"/>
            </a:pPr>
            <a:r>
              <a:rPr lang="en-US" sz="2000">
                <a:solidFill>
                  <a:srgbClr val="003B67"/>
                </a:solidFill>
              </a:rPr>
              <a:t>Seats to be filled during the election: Vice Chair and Second Vice Chair</a:t>
            </a:r>
            <a:endParaRPr sz="2000">
              <a:solidFill>
                <a:srgbClr val="003B67"/>
              </a:solidFill>
            </a:endParaRPr>
          </a:p>
          <a:p>
            <a:pPr marL="914400" marR="70485" lvl="1" indent="-393700" algn="l" rtl="0">
              <a:lnSpc>
                <a:spcPct val="100000"/>
              </a:lnSpc>
              <a:spcBef>
                <a:spcPts val="0"/>
              </a:spcBef>
              <a:spcAft>
                <a:spcPts val="0"/>
              </a:spcAft>
              <a:buClr>
                <a:schemeClr val="accent2"/>
              </a:buClr>
              <a:buSzPts val="2600"/>
              <a:buChar char="○"/>
            </a:pPr>
            <a:r>
              <a:rPr lang="en-US" sz="2000">
                <a:solidFill>
                  <a:srgbClr val="003B67"/>
                </a:solidFill>
              </a:rPr>
              <a:t>Positions must be filled by business members to comply with WIOA </a:t>
            </a:r>
            <a:endParaRPr sz="2200">
              <a:solidFill>
                <a:srgbClr val="003B67"/>
              </a:solidFill>
            </a:endParaRPr>
          </a:p>
          <a:p>
            <a:pPr marL="457200" marR="70485" lvl="0" indent="-419100" algn="l" rtl="0">
              <a:lnSpc>
                <a:spcPct val="100000"/>
              </a:lnSpc>
              <a:spcBef>
                <a:spcPts val="0"/>
              </a:spcBef>
              <a:spcAft>
                <a:spcPts val="0"/>
              </a:spcAft>
              <a:buClr>
                <a:srgbClr val="E24824"/>
              </a:buClr>
              <a:buSzPts val="3000"/>
              <a:buChar char="➢"/>
            </a:pPr>
            <a:r>
              <a:rPr lang="en-US" sz="2200">
                <a:solidFill>
                  <a:srgbClr val="003B67"/>
                </a:solidFill>
              </a:rPr>
              <a:t>Elections occur at the first regularly scheduled meeting of each calendar year (as needed or if a vacancy occurs). </a:t>
            </a:r>
            <a:endParaRPr sz="2200">
              <a:solidFill>
                <a:srgbClr val="003B67"/>
              </a:solidFill>
            </a:endParaRPr>
          </a:p>
          <a:p>
            <a:pPr marL="914400" marR="70485" lvl="1" indent="-381000" algn="l" rtl="0">
              <a:lnSpc>
                <a:spcPct val="100000"/>
              </a:lnSpc>
              <a:spcBef>
                <a:spcPts val="0"/>
              </a:spcBef>
              <a:spcAft>
                <a:spcPts val="0"/>
              </a:spcAft>
              <a:buClr>
                <a:schemeClr val="accent2"/>
              </a:buClr>
              <a:buSzPts val="2400"/>
              <a:buChar char="○"/>
            </a:pPr>
            <a:r>
              <a:rPr lang="en-US" sz="2000">
                <a:solidFill>
                  <a:srgbClr val="003B67"/>
                </a:solidFill>
              </a:rPr>
              <a:t>Elections will be held at Full Council meeting on 2/23/23</a:t>
            </a:r>
            <a:endParaRPr sz="2000">
              <a:solidFill>
                <a:srgbClr val="003B67"/>
              </a:solidFill>
            </a:endParaRPr>
          </a:p>
          <a:p>
            <a:pPr marL="457200" marR="70485" lvl="0" indent="0" algn="l" rtl="0">
              <a:lnSpc>
                <a:spcPct val="100000"/>
              </a:lnSpc>
              <a:spcBef>
                <a:spcPts val="0"/>
              </a:spcBef>
              <a:spcAft>
                <a:spcPts val="0"/>
              </a:spcAft>
              <a:buSzPts val="1800"/>
              <a:buNone/>
            </a:pPr>
            <a:endParaRPr sz="2000">
              <a:solidFill>
                <a:srgbClr val="003B67"/>
              </a:solidFill>
              <a:latin typeface="Calibri"/>
              <a:ea typeface="Calibri"/>
              <a:cs typeface="Calibri"/>
              <a:sym typeface="Calibri"/>
            </a:endParaRPr>
          </a:p>
          <a:p>
            <a:pPr marL="457200" marR="70485" lvl="0" indent="0" algn="l" rtl="0">
              <a:lnSpc>
                <a:spcPct val="100000"/>
              </a:lnSpc>
              <a:spcBef>
                <a:spcPts val="0"/>
              </a:spcBef>
              <a:spcAft>
                <a:spcPts val="0"/>
              </a:spcAft>
              <a:buSzPts val="1800"/>
              <a:buNone/>
            </a:pPr>
            <a:endParaRPr sz="2400">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 calcmode="lin" valueType="num">
                                      <p:cBhvr additive="base">
                                        <p:cTn id="7" dur="500"/>
                                        <p:tgtEl>
                                          <p:spTgt spid="257">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57">
                                            <p:txEl>
                                              <p:pRg st="1" end="1"/>
                                            </p:txEl>
                                          </p:spTgt>
                                        </p:tgtEl>
                                        <p:attrNameLst>
                                          <p:attrName>style.visibility</p:attrName>
                                        </p:attrNameLst>
                                      </p:cBhvr>
                                      <p:to>
                                        <p:strVal val="visible"/>
                                      </p:to>
                                    </p:set>
                                    <p:anim calcmode="lin" valueType="num">
                                      <p:cBhvr additive="base">
                                        <p:cTn id="10" dur="500"/>
                                        <p:tgtEl>
                                          <p:spTgt spid="257">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57">
                                            <p:txEl>
                                              <p:pRg st="2" end="2"/>
                                            </p:txEl>
                                          </p:spTgt>
                                        </p:tgtEl>
                                        <p:attrNameLst>
                                          <p:attrName>style.visibility</p:attrName>
                                        </p:attrNameLst>
                                      </p:cBhvr>
                                      <p:to>
                                        <p:strVal val="visible"/>
                                      </p:to>
                                    </p:set>
                                    <p:anim calcmode="lin" valueType="num">
                                      <p:cBhvr additive="base">
                                        <p:cTn id="13" dur="500"/>
                                        <p:tgtEl>
                                          <p:spTgt spid="257">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7">
                                            <p:txEl>
                                              <p:pRg st="3" end="3"/>
                                            </p:txEl>
                                          </p:spTgt>
                                        </p:tgtEl>
                                        <p:attrNameLst>
                                          <p:attrName>style.visibility</p:attrName>
                                        </p:attrNameLst>
                                      </p:cBhvr>
                                      <p:to>
                                        <p:strVal val="visible"/>
                                      </p:to>
                                    </p:set>
                                    <p:anim calcmode="lin" valueType="num">
                                      <p:cBhvr additive="base">
                                        <p:cTn id="16" dur="500"/>
                                        <p:tgtEl>
                                          <p:spTgt spid="257">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7">
                                            <p:txEl>
                                              <p:pRg st="4" end="4"/>
                                            </p:txEl>
                                          </p:spTgt>
                                        </p:tgtEl>
                                        <p:attrNameLst>
                                          <p:attrName>style.visibility</p:attrName>
                                        </p:attrNameLst>
                                      </p:cBhvr>
                                      <p:to>
                                        <p:strVal val="visible"/>
                                      </p:to>
                                    </p:set>
                                    <p:anim calcmode="lin" valueType="num">
                                      <p:cBhvr additive="base">
                                        <p:cTn id="19" dur="500"/>
                                        <p:tgtEl>
                                          <p:spTgt spid="257">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57">
                                            <p:txEl>
                                              <p:pRg st="5" end="5"/>
                                            </p:txEl>
                                          </p:spTgt>
                                        </p:tgtEl>
                                        <p:attrNameLst>
                                          <p:attrName>style.visibility</p:attrName>
                                        </p:attrNameLst>
                                      </p:cBhvr>
                                      <p:to>
                                        <p:strVal val="visible"/>
                                      </p:to>
                                    </p:set>
                                    <p:anim calcmode="lin" valueType="num">
                                      <p:cBhvr additive="base">
                                        <p:cTn id="22" dur="500"/>
                                        <p:tgtEl>
                                          <p:spTgt spid="257">
                                            <p:txEl>
                                              <p:pRg st="5" end="5"/>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7">
                                            <p:txEl>
                                              <p:pRg st="6" end="6"/>
                                            </p:txEl>
                                          </p:spTgt>
                                        </p:tgtEl>
                                        <p:attrNameLst>
                                          <p:attrName>style.visibility</p:attrName>
                                        </p:attrNameLst>
                                      </p:cBhvr>
                                      <p:to>
                                        <p:strVal val="visible"/>
                                      </p:to>
                                    </p:set>
                                    <p:anim calcmode="lin" valueType="num">
                                      <p:cBhvr additive="base">
                                        <p:cTn id="25" dur="500"/>
                                        <p:tgtEl>
                                          <p:spTgt spid="257">
                                            <p:txEl>
                                              <p:pRg st="6" end="6"/>
                                            </p:txEl>
                                          </p:spTgt>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57">
                                            <p:txEl>
                                              <p:pRg st="7" end="7"/>
                                            </p:txEl>
                                          </p:spTgt>
                                        </p:tgtEl>
                                        <p:attrNameLst>
                                          <p:attrName>style.visibility</p:attrName>
                                        </p:attrNameLst>
                                      </p:cBhvr>
                                      <p:to>
                                        <p:strVal val="visible"/>
                                      </p:to>
                                    </p:set>
                                    <p:anim calcmode="lin" valueType="num">
                                      <p:cBhvr additive="base">
                                        <p:cTn id="28" dur="500"/>
                                        <p:tgtEl>
                                          <p:spTgt spid="257">
                                            <p:txEl>
                                              <p:pRg st="7" end="7"/>
                                            </p:txEl>
                                          </p:spTgt>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7">
                                            <p:txEl>
                                              <p:pRg st="8" end="8"/>
                                            </p:txEl>
                                          </p:spTgt>
                                        </p:tgtEl>
                                        <p:attrNameLst>
                                          <p:attrName>style.visibility</p:attrName>
                                        </p:attrNameLst>
                                      </p:cBhvr>
                                      <p:to>
                                        <p:strVal val="visible"/>
                                      </p:to>
                                    </p:set>
                                    <p:anim calcmode="lin" valueType="num">
                                      <p:cBhvr additive="base">
                                        <p:cTn id="31" dur="500"/>
                                        <p:tgtEl>
                                          <p:spTgt spid="257">
                                            <p:txEl>
                                              <p:pRg st="8" end="8"/>
                                            </p:txEl>
                                          </p:spTgt>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57">
                                            <p:txEl>
                                              <p:pRg st="9" end="9"/>
                                            </p:txEl>
                                          </p:spTgt>
                                        </p:tgtEl>
                                        <p:attrNameLst>
                                          <p:attrName>style.visibility</p:attrName>
                                        </p:attrNameLst>
                                      </p:cBhvr>
                                      <p:to>
                                        <p:strVal val="visible"/>
                                      </p:to>
                                    </p:set>
                                    <p:anim calcmode="lin" valueType="num">
                                      <p:cBhvr additive="base">
                                        <p:cTn id="34" dur="500"/>
                                        <p:tgtEl>
                                          <p:spTgt spid="257">
                                            <p:txEl>
                                              <p:pRg st="9" end="9"/>
                                            </p:txEl>
                                          </p:spTgt>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57">
                                            <p:txEl>
                                              <p:pRg st="10" end="10"/>
                                            </p:txEl>
                                          </p:spTgt>
                                        </p:tgtEl>
                                        <p:attrNameLst>
                                          <p:attrName>style.visibility</p:attrName>
                                        </p:attrNameLst>
                                      </p:cBhvr>
                                      <p:to>
                                        <p:strVal val="visible"/>
                                      </p:to>
                                    </p:set>
                                    <p:anim calcmode="lin" valueType="num">
                                      <p:cBhvr additive="base">
                                        <p:cTn id="37" dur="500"/>
                                        <p:tgtEl>
                                          <p:spTgt spid="257">
                                            <p:txEl>
                                              <p:pRg st="10" end="10"/>
                                            </p:txEl>
                                          </p:spTgt>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57">
                                            <p:txEl>
                                              <p:pRg st="11" end="11"/>
                                            </p:txEl>
                                          </p:spTgt>
                                        </p:tgtEl>
                                        <p:attrNameLst>
                                          <p:attrName>style.visibility</p:attrName>
                                        </p:attrNameLst>
                                      </p:cBhvr>
                                      <p:to>
                                        <p:strVal val="visible"/>
                                      </p:to>
                                    </p:set>
                                    <p:anim calcmode="lin" valueType="num">
                                      <p:cBhvr additive="base">
                                        <p:cTn id="40" dur="500"/>
                                        <p:tgtEl>
                                          <p:spTgt spid="257">
                                            <p:txEl>
                                              <p:pRg st="11" end="11"/>
                                            </p:txEl>
                                          </p:spTgt>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7">
                                            <p:txEl>
                                              <p:pRg st="12" end="12"/>
                                            </p:txEl>
                                          </p:spTgt>
                                        </p:tgtEl>
                                        <p:attrNameLst>
                                          <p:attrName>style.visibility</p:attrName>
                                        </p:attrNameLst>
                                      </p:cBhvr>
                                      <p:to>
                                        <p:strVal val="visible"/>
                                      </p:to>
                                    </p:set>
                                    <p:anim calcmode="lin" valueType="num">
                                      <p:cBhvr additive="base">
                                        <p:cTn id="43" dur="500"/>
                                        <p:tgtEl>
                                          <p:spTgt spid="257">
                                            <p:txEl>
                                              <p:pRg st="12" end="12"/>
                                            </p:txEl>
                                          </p:spTgt>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57">
                                            <p:txEl>
                                              <p:pRg st="13" end="13"/>
                                            </p:txEl>
                                          </p:spTgt>
                                        </p:tgtEl>
                                        <p:attrNameLst>
                                          <p:attrName>style.visibility</p:attrName>
                                        </p:attrNameLst>
                                      </p:cBhvr>
                                      <p:to>
                                        <p:strVal val="visible"/>
                                      </p:to>
                                    </p:set>
                                    <p:anim calcmode="lin" valueType="num">
                                      <p:cBhvr additive="base">
                                        <p:cTn id="46" dur="500"/>
                                        <p:tgtEl>
                                          <p:spTgt spid="257">
                                            <p:txEl>
                                              <p:pRg st="13" end="13"/>
                                            </p:txEl>
                                          </p:spTgt>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57">
                                            <p:txEl>
                                              <p:pRg st="14" end="14"/>
                                            </p:txEl>
                                          </p:spTgt>
                                        </p:tgtEl>
                                        <p:attrNameLst>
                                          <p:attrName>style.visibility</p:attrName>
                                        </p:attrNameLst>
                                      </p:cBhvr>
                                      <p:to>
                                        <p:strVal val="visible"/>
                                      </p:to>
                                    </p:set>
                                    <p:anim calcmode="lin" valueType="num">
                                      <p:cBhvr additive="base">
                                        <p:cTn id="49" dur="500"/>
                                        <p:tgtEl>
                                          <p:spTgt spid="257">
                                            <p:txEl>
                                              <p:pRg st="14" end="14"/>
                                            </p:txEl>
                                          </p:spTgt>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57">
                                            <p:txEl>
                                              <p:pRg st="15" end="15"/>
                                            </p:txEl>
                                          </p:spTgt>
                                        </p:tgtEl>
                                        <p:attrNameLst>
                                          <p:attrName>style.visibility</p:attrName>
                                        </p:attrNameLst>
                                      </p:cBhvr>
                                      <p:to>
                                        <p:strVal val="visible"/>
                                      </p:to>
                                    </p:set>
                                    <p:anim calcmode="lin" valueType="num">
                                      <p:cBhvr additive="base">
                                        <p:cTn id="52" dur="500"/>
                                        <p:tgtEl>
                                          <p:spTgt spid="257">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0254877282_2_2"/>
          <p:cNvSpPr txBox="1">
            <a:spLocks noGrp="1"/>
          </p:cNvSpPr>
          <p:nvPr>
            <p:ph type="title"/>
          </p:nvPr>
        </p:nvSpPr>
        <p:spPr>
          <a:xfrm>
            <a:off x="294875" y="37075"/>
            <a:ext cx="11785500" cy="13257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100"/>
              <a:buNone/>
            </a:pPr>
            <a:r>
              <a:rPr lang="en-US" sz="3300" b="1">
                <a:solidFill>
                  <a:srgbClr val="003B67"/>
                </a:solidFill>
              </a:rPr>
              <a:t>Election Process</a:t>
            </a:r>
            <a:endParaRPr sz="3300" b="1">
              <a:solidFill>
                <a:srgbClr val="003B67"/>
              </a:solidFill>
            </a:endParaRPr>
          </a:p>
        </p:txBody>
      </p:sp>
      <p:sp>
        <p:nvSpPr>
          <p:cNvPr id="264" name="Google Shape;264;g20254877282_2_2"/>
          <p:cNvSpPr txBox="1">
            <a:spLocks noGrp="1"/>
          </p:cNvSpPr>
          <p:nvPr>
            <p:ph type="body" idx="1"/>
          </p:nvPr>
        </p:nvSpPr>
        <p:spPr>
          <a:xfrm>
            <a:off x="294875" y="1305750"/>
            <a:ext cx="11399100" cy="1521900"/>
          </a:xfrm>
          <a:prstGeom prst="rect">
            <a:avLst/>
          </a:prstGeom>
          <a:noFill/>
          <a:ln>
            <a:noFill/>
          </a:ln>
        </p:spPr>
        <p:txBody>
          <a:bodyPr spcFirstLastPara="1" wrap="square" lIns="91425" tIns="45700" rIns="91425" bIns="45700" anchor="t" anchorCtr="0">
            <a:noAutofit/>
          </a:bodyPr>
          <a:lstStyle/>
          <a:p>
            <a:pPr marL="457200" lvl="0" indent="-387350" algn="l" rtl="0">
              <a:lnSpc>
                <a:spcPct val="150000"/>
              </a:lnSpc>
              <a:spcBef>
                <a:spcPts val="0"/>
              </a:spcBef>
              <a:spcAft>
                <a:spcPts val="0"/>
              </a:spcAft>
              <a:buClr>
                <a:schemeClr val="accent2"/>
              </a:buClr>
              <a:buSzPts val="2500"/>
              <a:buChar char="➢"/>
            </a:pPr>
            <a:r>
              <a:rPr lang="en-US" sz="2200" b="1">
                <a:solidFill>
                  <a:schemeClr val="accent2"/>
                </a:solidFill>
              </a:rPr>
              <a:t>Vice Chair:</a:t>
            </a:r>
            <a:r>
              <a:rPr lang="en-US" sz="1800">
                <a:solidFill>
                  <a:srgbClr val="003B67"/>
                </a:solidFill>
              </a:rPr>
              <a:t> </a:t>
            </a:r>
            <a:r>
              <a:rPr lang="en-US" sz="2200">
                <a:solidFill>
                  <a:schemeClr val="accent1"/>
                </a:solidFill>
              </a:rPr>
              <a:t>Vice Chair will perform the Chair’s duties in the event of the Chair’s absence at meetings or in such circumstances where the Chair will relinquish duties to the Vice-Chair</a:t>
            </a:r>
            <a:endParaRPr sz="2100">
              <a:solidFill>
                <a:schemeClr val="accent1"/>
              </a:solidFill>
            </a:endParaRPr>
          </a:p>
          <a:p>
            <a:pPr marL="914400" lvl="0" indent="0" algn="l" rtl="0">
              <a:lnSpc>
                <a:spcPct val="100000"/>
              </a:lnSpc>
              <a:spcBef>
                <a:spcPts val="0"/>
              </a:spcBef>
              <a:spcAft>
                <a:spcPts val="0"/>
              </a:spcAft>
              <a:buClr>
                <a:srgbClr val="000000"/>
              </a:buClr>
              <a:buSzPts val="1800"/>
              <a:buFont typeface="Arial"/>
              <a:buNone/>
            </a:pPr>
            <a:endParaRPr sz="1400">
              <a:solidFill>
                <a:schemeClr val="accent1"/>
              </a:solidFill>
            </a:endParaRPr>
          </a:p>
          <a:p>
            <a:pPr marL="457200" lvl="0" indent="-381000" algn="l" rtl="0">
              <a:lnSpc>
                <a:spcPct val="150000"/>
              </a:lnSpc>
              <a:spcBef>
                <a:spcPts val="0"/>
              </a:spcBef>
              <a:spcAft>
                <a:spcPts val="0"/>
              </a:spcAft>
              <a:buClr>
                <a:schemeClr val="accent2"/>
              </a:buClr>
              <a:buSzPts val="2400"/>
              <a:buChar char="➢"/>
            </a:pPr>
            <a:r>
              <a:rPr lang="en-US" sz="2200" b="1">
                <a:solidFill>
                  <a:schemeClr val="accent2"/>
                </a:solidFill>
              </a:rPr>
              <a:t>Second Vice Chair:</a:t>
            </a:r>
            <a:r>
              <a:rPr lang="en-US" sz="2600">
                <a:solidFill>
                  <a:schemeClr val="accent1"/>
                </a:solidFill>
              </a:rPr>
              <a:t> </a:t>
            </a:r>
            <a:r>
              <a:rPr lang="en-US" sz="2200">
                <a:solidFill>
                  <a:schemeClr val="accent1"/>
                </a:solidFill>
              </a:rPr>
              <a:t>In the absence of the Council Chair and Vice Chair, the Second Vice Chair will perform all duties of the Chair.</a:t>
            </a:r>
            <a:br>
              <a:rPr lang="en-US" sz="2200">
                <a:solidFill>
                  <a:schemeClr val="accent1"/>
                </a:solidFill>
              </a:rPr>
            </a:br>
            <a:endParaRPr sz="2200">
              <a:solidFill>
                <a:schemeClr val="accent1"/>
              </a:solidFill>
            </a:endParaRPr>
          </a:p>
          <a:p>
            <a:pPr marL="457200" lvl="0" indent="-374650" algn="l" rtl="0">
              <a:lnSpc>
                <a:spcPct val="115000"/>
              </a:lnSpc>
              <a:spcBef>
                <a:spcPts val="0"/>
              </a:spcBef>
              <a:spcAft>
                <a:spcPts val="0"/>
              </a:spcAft>
              <a:buClr>
                <a:schemeClr val="accent2"/>
              </a:buClr>
              <a:buSzPts val="2300"/>
              <a:buChar char="➢"/>
            </a:pPr>
            <a:r>
              <a:rPr lang="en-US" sz="2200">
                <a:solidFill>
                  <a:srgbClr val="003B67"/>
                </a:solidFill>
              </a:rPr>
              <a:t>Nominations, elections, and vote for Vice Chair, Second Vice Chair of the Executive Committee.</a:t>
            </a:r>
            <a:endParaRPr sz="2200">
              <a:solidFill>
                <a:srgbClr val="003B67"/>
              </a:solidFill>
            </a:endParaRPr>
          </a:p>
          <a:p>
            <a:pPr marL="0" lvl="0" indent="0" algn="l" rtl="0">
              <a:lnSpc>
                <a:spcPct val="115000"/>
              </a:lnSpc>
              <a:spcBef>
                <a:spcPts val="0"/>
              </a:spcBef>
              <a:spcAft>
                <a:spcPts val="0"/>
              </a:spcAft>
              <a:buSzPts val="1800"/>
              <a:buNone/>
            </a:pPr>
            <a:endParaRPr sz="1400">
              <a:solidFill>
                <a:srgbClr val="003B67"/>
              </a:solidFill>
            </a:endParaRPr>
          </a:p>
          <a:p>
            <a:pPr marL="914400" lvl="0" indent="0" algn="l" rtl="0">
              <a:lnSpc>
                <a:spcPct val="115000"/>
              </a:lnSpc>
              <a:spcBef>
                <a:spcPts val="0"/>
              </a:spcBef>
              <a:spcAft>
                <a:spcPts val="0"/>
              </a:spcAft>
              <a:buClr>
                <a:srgbClr val="000000"/>
              </a:buClr>
              <a:buSzPts val="1800"/>
              <a:buFont typeface="Arial"/>
              <a:buNone/>
            </a:pPr>
            <a:endParaRPr sz="1400">
              <a:solidFill>
                <a:srgbClr val="003B67"/>
              </a:solidFill>
            </a:endParaRPr>
          </a:p>
          <a:p>
            <a:pPr marL="457200" lvl="0" indent="0" algn="l" rtl="0">
              <a:lnSpc>
                <a:spcPct val="150000"/>
              </a:lnSpc>
              <a:spcBef>
                <a:spcPts val="0"/>
              </a:spcBef>
              <a:spcAft>
                <a:spcPts val="0"/>
              </a:spcAft>
              <a:buClr>
                <a:srgbClr val="000000"/>
              </a:buClr>
              <a:buSzPts val="1800"/>
              <a:buFont typeface="Arial"/>
              <a:buNone/>
            </a:pPr>
            <a:endParaRPr sz="1400">
              <a:solidFill>
                <a:srgbClr val="003B67"/>
              </a:solidFill>
            </a:endParaRPr>
          </a:p>
          <a:p>
            <a:pPr marL="0" lvl="0" indent="0" algn="l" rtl="0">
              <a:lnSpc>
                <a:spcPct val="150000"/>
              </a:lnSpc>
              <a:spcBef>
                <a:spcPts val="0"/>
              </a:spcBef>
              <a:spcAft>
                <a:spcPts val="0"/>
              </a:spcAft>
              <a:buClr>
                <a:srgbClr val="000000"/>
              </a:buClr>
              <a:buSzPts val="1800"/>
              <a:buFont typeface="Arial"/>
              <a:buNone/>
            </a:pPr>
            <a:endParaRPr sz="1400">
              <a:solidFill>
                <a:srgbClr val="003B67"/>
              </a:solidFill>
            </a:endParaRPr>
          </a:p>
          <a:p>
            <a:pPr marL="457200" lvl="0" indent="0" algn="l" rtl="0">
              <a:lnSpc>
                <a:spcPct val="150000"/>
              </a:lnSpc>
              <a:spcBef>
                <a:spcPts val="0"/>
              </a:spcBef>
              <a:spcAft>
                <a:spcPts val="0"/>
              </a:spcAft>
              <a:buClr>
                <a:srgbClr val="000000"/>
              </a:buClr>
              <a:buSzPts val="1800"/>
              <a:buFont typeface="Arial"/>
              <a:buNone/>
            </a:pPr>
            <a:endParaRPr sz="1400">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1"/>
          <p:cNvSpPr txBox="1">
            <a:spLocks noGrp="1"/>
          </p:cNvSpPr>
          <p:nvPr>
            <p:ph type="title"/>
          </p:nvPr>
        </p:nvSpPr>
        <p:spPr>
          <a:xfrm>
            <a:off x="150312" y="365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b="1">
                <a:solidFill>
                  <a:srgbClr val="003B67"/>
                </a:solidFill>
              </a:rPr>
              <a:t>Local Plan Modifications</a:t>
            </a:r>
            <a:r>
              <a:rPr lang="en-US" sz="3600" b="1">
                <a:solidFill>
                  <a:srgbClr val="003B67"/>
                </a:solidFill>
              </a:rPr>
              <a:t> </a:t>
            </a:r>
            <a:endParaRPr sz="3600" b="1">
              <a:solidFill>
                <a:srgbClr val="003B67"/>
              </a:solidFill>
            </a:endParaRPr>
          </a:p>
        </p:txBody>
      </p:sp>
      <p:pic>
        <p:nvPicPr>
          <p:cNvPr id="271" name="Google Shape;271;p11"/>
          <p:cNvPicPr preferRelativeResize="0"/>
          <p:nvPr/>
        </p:nvPicPr>
        <p:blipFill rotWithShape="1">
          <a:blip r:embed="rId3">
            <a:alphaModFix/>
          </a:blip>
          <a:srcRect/>
          <a:stretch/>
        </p:blipFill>
        <p:spPr>
          <a:xfrm>
            <a:off x="89175" y="2074606"/>
            <a:ext cx="12191999" cy="3358431"/>
          </a:xfrm>
          <a:prstGeom prst="rect">
            <a:avLst/>
          </a:prstGeom>
          <a:noFill/>
          <a:ln>
            <a:noFill/>
          </a:ln>
        </p:spPr>
      </p:pic>
      <p:sp>
        <p:nvSpPr>
          <p:cNvPr id="272" name="Google Shape;272;p11"/>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3" name="Google Shape;273;p11"/>
          <p:cNvSpPr txBox="1"/>
          <p:nvPr/>
        </p:nvSpPr>
        <p:spPr>
          <a:xfrm>
            <a:off x="3629892" y="3386912"/>
            <a:ext cx="493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2020 - 2024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2"/>
          <p:cNvSpPr txBox="1">
            <a:spLocks noGrp="1"/>
          </p:cNvSpPr>
          <p:nvPr>
            <p:ph type="body" idx="1"/>
          </p:nvPr>
        </p:nvSpPr>
        <p:spPr>
          <a:xfrm>
            <a:off x="203250" y="924950"/>
            <a:ext cx="11946300" cy="3369000"/>
          </a:xfrm>
          <a:prstGeom prst="rect">
            <a:avLst/>
          </a:prstGeom>
          <a:noFill/>
          <a:ln>
            <a:noFill/>
          </a:ln>
        </p:spPr>
        <p:txBody>
          <a:bodyPr spcFirstLastPara="1" wrap="square" lIns="91425" tIns="45700" rIns="91425" bIns="45700" anchor="t" anchorCtr="0">
            <a:noAutofit/>
          </a:bodyPr>
          <a:lstStyle/>
          <a:p>
            <a:pPr marL="457200" lvl="0" indent="-406400" algn="l" rtl="0">
              <a:lnSpc>
                <a:spcPct val="120000"/>
              </a:lnSpc>
              <a:spcBef>
                <a:spcPts val="0"/>
              </a:spcBef>
              <a:spcAft>
                <a:spcPts val="0"/>
              </a:spcAft>
              <a:buClr>
                <a:schemeClr val="accent2"/>
              </a:buClr>
              <a:buSzPts val="2800"/>
              <a:buChar char="➢"/>
            </a:pPr>
            <a:r>
              <a:rPr lang="en-US" sz="2400">
                <a:solidFill>
                  <a:srgbClr val="073763"/>
                </a:solidFill>
                <a:highlight>
                  <a:srgbClr val="FFFFFF"/>
                </a:highlight>
              </a:rPr>
              <a:t>Coconino County</a:t>
            </a:r>
            <a:endParaRPr sz="2400">
              <a:solidFill>
                <a:srgbClr val="073763"/>
              </a:solidFill>
              <a:highlight>
                <a:srgbClr val="FFFFFF"/>
              </a:highlight>
            </a:endParaRPr>
          </a:p>
          <a:p>
            <a:pPr marL="914400" lvl="1" indent="-381000" algn="l" rtl="0">
              <a:lnSpc>
                <a:spcPct val="115000"/>
              </a:lnSpc>
              <a:spcBef>
                <a:spcPts val="0"/>
              </a:spcBef>
              <a:spcAft>
                <a:spcPts val="0"/>
              </a:spcAft>
              <a:buClr>
                <a:schemeClr val="accent2"/>
              </a:buClr>
              <a:buSzPts val="2400"/>
              <a:buChar char="○"/>
            </a:pPr>
            <a:r>
              <a:rPr lang="en-US" sz="2200">
                <a:solidFill>
                  <a:srgbClr val="073763"/>
                </a:solidFill>
                <a:highlight>
                  <a:srgbClr val="FFFFFF"/>
                </a:highlight>
              </a:rPr>
              <a:t>11/29/22: Conditionally Approved by Full Council, pending CEO approval</a:t>
            </a:r>
            <a:endParaRPr sz="2200">
              <a:solidFill>
                <a:srgbClr val="073763"/>
              </a:solidFill>
              <a:highlight>
                <a:srgbClr val="FFFFFF"/>
              </a:highlight>
            </a:endParaRPr>
          </a:p>
          <a:p>
            <a:pPr marL="914400" lvl="1" indent="-381000" algn="l" rtl="0">
              <a:lnSpc>
                <a:spcPct val="115000"/>
              </a:lnSpc>
              <a:spcBef>
                <a:spcPts val="0"/>
              </a:spcBef>
              <a:spcAft>
                <a:spcPts val="0"/>
              </a:spcAft>
              <a:buClr>
                <a:schemeClr val="accent2"/>
              </a:buClr>
              <a:buSzPts val="2400"/>
              <a:buChar char="○"/>
            </a:pPr>
            <a:r>
              <a:rPr lang="en-US" sz="2200">
                <a:solidFill>
                  <a:srgbClr val="073763"/>
                </a:solidFill>
                <a:highlight>
                  <a:srgbClr val="FFFFFF"/>
                </a:highlight>
              </a:rPr>
              <a:t>12/6/22: Coconino County BOS Approved Final Draft Plan Modification</a:t>
            </a:r>
            <a:endParaRPr sz="2400">
              <a:solidFill>
                <a:srgbClr val="073763"/>
              </a:solidFill>
            </a:endParaRPr>
          </a:p>
          <a:p>
            <a:pPr marL="457200" lvl="0" indent="-406400" algn="l" rtl="0">
              <a:lnSpc>
                <a:spcPct val="120000"/>
              </a:lnSpc>
              <a:spcBef>
                <a:spcPts val="0"/>
              </a:spcBef>
              <a:spcAft>
                <a:spcPts val="0"/>
              </a:spcAft>
              <a:buClr>
                <a:schemeClr val="accent2"/>
              </a:buClr>
              <a:buSzPts val="2800"/>
              <a:buChar char="➢"/>
            </a:pPr>
            <a:r>
              <a:rPr lang="en-US" sz="2400">
                <a:solidFill>
                  <a:srgbClr val="073763"/>
                </a:solidFill>
                <a:highlight>
                  <a:srgbClr val="FFFFFF"/>
                </a:highlight>
              </a:rPr>
              <a:t>Northeastern Arizona</a:t>
            </a:r>
            <a:endParaRPr sz="2400">
              <a:solidFill>
                <a:srgbClr val="073763"/>
              </a:solidFill>
              <a:highlight>
                <a:srgbClr val="FFFFFF"/>
              </a:highlight>
            </a:endParaRPr>
          </a:p>
          <a:p>
            <a:pPr marL="914400" lvl="1" indent="-381000" algn="l" rtl="0">
              <a:lnSpc>
                <a:spcPct val="115000"/>
              </a:lnSpc>
              <a:spcBef>
                <a:spcPts val="0"/>
              </a:spcBef>
              <a:spcAft>
                <a:spcPts val="0"/>
              </a:spcAft>
              <a:buClr>
                <a:schemeClr val="accent2"/>
              </a:buClr>
              <a:buSzPts val="2400"/>
              <a:buChar char="○"/>
            </a:pPr>
            <a:r>
              <a:rPr lang="en-US" sz="2200">
                <a:solidFill>
                  <a:srgbClr val="073763"/>
                </a:solidFill>
                <a:highlight>
                  <a:srgbClr val="FFFFFF"/>
                </a:highlight>
              </a:rPr>
              <a:t>11/29/22: Council voted to approve second extension request with deadline of 12/31/22.</a:t>
            </a:r>
            <a:endParaRPr sz="2200">
              <a:solidFill>
                <a:srgbClr val="073763"/>
              </a:solidFill>
              <a:highlight>
                <a:srgbClr val="FFFFFF"/>
              </a:highlight>
            </a:endParaRPr>
          </a:p>
          <a:p>
            <a:pPr marL="914400" lvl="1" indent="-381000" algn="l" rtl="0">
              <a:lnSpc>
                <a:spcPct val="115000"/>
              </a:lnSpc>
              <a:spcBef>
                <a:spcPts val="0"/>
              </a:spcBef>
              <a:spcAft>
                <a:spcPts val="0"/>
              </a:spcAft>
              <a:buClr>
                <a:schemeClr val="accent2"/>
              </a:buClr>
              <a:buSzPts val="2400"/>
              <a:buChar char="○"/>
            </a:pPr>
            <a:r>
              <a:rPr lang="en-US" sz="2200">
                <a:solidFill>
                  <a:srgbClr val="073763"/>
                </a:solidFill>
                <a:highlight>
                  <a:srgbClr val="FFFFFF"/>
                </a:highlight>
              </a:rPr>
              <a:t>12/13/22: Navajo County BOS (Local CEO) Approved Final Draft Plan Modification</a:t>
            </a:r>
            <a:endParaRPr sz="2200">
              <a:solidFill>
                <a:srgbClr val="073763"/>
              </a:solidFill>
            </a:endParaRPr>
          </a:p>
          <a:p>
            <a:pPr marL="457200" lvl="0" indent="-406400" algn="l" rtl="0">
              <a:lnSpc>
                <a:spcPct val="120000"/>
              </a:lnSpc>
              <a:spcBef>
                <a:spcPts val="0"/>
              </a:spcBef>
              <a:spcAft>
                <a:spcPts val="0"/>
              </a:spcAft>
              <a:buClr>
                <a:schemeClr val="accent2"/>
              </a:buClr>
              <a:buSzPts val="2800"/>
              <a:buChar char="➢"/>
            </a:pPr>
            <a:r>
              <a:rPr lang="en-US" sz="2400">
                <a:solidFill>
                  <a:srgbClr val="073763"/>
                </a:solidFill>
                <a:highlight>
                  <a:srgbClr val="FFFFFF"/>
                </a:highlight>
              </a:rPr>
              <a:t>Nineteen Tribal Nations</a:t>
            </a:r>
            <a:endParaRPr sz="2400">
              <a:solidFill>
                <a:srgbClr val="073763"/>
              </a:solidFill>
              <a:highlight>
                <a:srgbClr val="FFFFFF"/>
              </a:highlight>
            </a:endParaRPr>
          </a:p>
          <a:p>
            <a:pPr marL="914400" lvl="1" indent="-381000" algn="l" rtl="0">
              <a:lnSpc>
                <a:spcPct val="115000"/>
              </a:lnSpc>
              <a:spcBef>
                <a:spcPts val="0"/>
              </a:spcBef>
              <a:spcAft>
                <a:spcPts val="0"/>
              </a:spcAft>
              <a:buClr>
                <a:schemeClr val="accent2"/>
              </a:buClr>
              <a:buSzPts val="2400"/>
              <a:buChar char="○"/>
            </a:pPr>
            <a:r>
              <a:rPr lang="en-US" sz="2200">
                <a:solidFill>
                  <a:srgbClr val="073763"/>
                </a:solidFill>
                <a:highlight>
                  <a:srgbClr val="FFFFFF"/>
                </a:highlight>
              </a:rPr>
              <a:t>Request for Extension: Deadline of 3/10/2023</a:t>
            </a:r>
            <a:endParaRPr sz="2200">
              <a:solidFill>
                <a:srgbClr val="073763"/>
              </a:solidFill>
              <a:highlight>
                <a:srgbClr val="FFFFFF"/>
              </a:highlight>
            </a:endParaRPr>
          </a:p>
          <a:p>
            <a:pPr marL="0" lvl="0" indent="0" algn="l" rtl="0">
              <a:lnSpc>
                <a:spcPct val="115000"/>
              </a:lnSpc>
              <a:spcBef>
                <a:spcPts val="0"/>
              </a:spcBef>
              <a:spcAft>
                <a:spcPts val="0"/>
              </a:spcAft>
              <a:buSzPts val="1800"/>
              <a:buNone/>
            </a:pPr>
            <a:endParaRPr sz="1100">
              <a:solidFill>
                <a:srgbClr val="073763"/>
              </a:solidFill>
            </a:endParaRPr>
          </a:p>
          <a:p>
            <a:pPr marL="457200" lvl="0" indent="-412750" algn="l" rtl="0">
              <a:lnSpc>
                <a:spcPct val="100000"/>
              </a:lnSpc>
              <a:spcBef>
                <a:spcPts val="0"/>
              </a:spcBef>
              <a:spcAft>
                <a:spcPts val="0"/>
              </a:spcAft>
              <a:buClr>
                <a:schemeClr val="accent2"/>
              </a:buClr>
              <a:buSzPts val="2900"/>
              <a:buChar char="➢"/>
            </a:pPr>
            <a:r>
              <a:rPr lang="en-US" sz="2200" b="1">
                <a:solidFill>
                  <a:schemeClr val="accent2"/>
                </a:solidFill>
              </a:rPr>
              <a:t>Action Item:</a:t>
            </a:r>
            <a:r>
              <a:rPr lang="en-US" sz="2100">
                <a:solidFill>
                  <a:srgbClr val="073763"/>
                </a:solidFill>
              </a:rPr>
              <a:t> Vote to approve the completed Local Plan Modifications and Request for Extension.</a:t>
            </a:r>
            <a:endParaRPr sz="1600">
              <a:solidFill>
                <a:srgbClr val="073763"/>
              </a:solidFill>
              <a:latin typeface="Calibri"/>
              <a:ea typeface="Calibri"/>
              <a:cs typeface="Calibri"/>
              <a:sym typeface="Calibri"/>
            </a:endParaRPr>
          </a:p>
          <a:p>
            <a:pPr marL="0" lvl="0" indent="0" algn="l" rtl="0">
              <a:lnSpc>
                <a:spcPct val="100000"/>
              </a:lnSpc>
              <a:spcBef>
                <a:spcPts val="0"/>
              </a:spcBef>
              <a:spcAft>
                <a:spcPts val="0"/>
              </a:spcAft>
              <a:buSzPts val="1800"/>
              <a:buNone/>
            </a:pPr>
            <a:endParaRPr sz="3400">
              <a:solidFill>
                <a:srgbClr val="073763"/>
              </a:solidFill>
            </a:endParaRPr>
          </a:p>
          <a:p>
            <a:pPr marL="1828800" lvl="0" indent="0" algn="l" rtl="0">
              <a:lnSpc>
                <a:spcPct val="100000"/>
              </a:lnSpc>
              <a:spcBef>
                <a:spcPts val="0"/>
              </a:spcBef>
              <a:spcAft>
                <a:spcPts val="0"/>
              </a:spcAft>
              <a:buSzPts val="1800"/>
              <a:buNone/>
            </a:pPr>
            <a:r>
              <a:rPr lang="en-US" sz="2200">
                <a:solidFill>
                  <a:srgbClr val="073763"/>
                </a:solidFill>
              </a:rPr>
              <a:t> </a:t>
            </a:r>
            <a:br>
              <a:rPr lang="en-US" sz="2200">
                <a:solidFill>
                  <a:srgbClr val="073763"/>
                </a:solidFill>
              </a:rPr>
            </a:br>
            <a:endParaRPr sz="2200">
              <a:solidFill>
                <a:srgbClr val="073763"/>
              </a:solidFill>
            </a:endParaRPr>
          </a:p>
          <a:p>
            <a:pPr marL="0" lvl="0" indent="0" algn="l" rtl="0">
              <a:lnSpc>
                <a:spcPct val="150000"/>
              </a:lnSpc>
              <a:spcBef>
                <a:spcPts val="0"/>
              </a:spcBef>
              <a:spcAft>
                <a:spcPts val="0"/>
              </a:spcAft>
              <a:buSzPts val="1800"/>
              <a:buNone/>
            </a:pPr>
            <a:endParaRPr>
              <a:solidFill>
                <a:srgbClr val="073763"/>
              </a:solidFill>
            </a:endParaRPr>
          </a:p>
        </p:txBody>
      </p:sp>
      <p:sp>
        <p:nvSpPr>
          <p:cNvPr id="280" name="Google Shape;280;p12"/>
          <p:cNvSpPr txBox="1">
            <a:spLocks noGrp="1"/>
          </p:cNvSpPr>
          <p:nvPr>
            <p:ph type="title"/>
          </p:nvPr>
        </p:nvSpPr>
        <p:spPr>
          <a:xfrm>
            <a:off x="203250" y="100550"/>
            <a:ext cx="11785500" cy="8244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100"/>
              <a:buNone/>
            </a:pPr>
            <a:r>
              <a:rPr lang="en-US" sz="3400" b="1">
                <a:solidFill>
                  <a:srgbClr val="073763"/>
                </a:solidFill>
              </a:rPr>
              <a:t>Local Plan Modifications Update</a:t>
            </a:r>
            <a:endParaRPr sz="3400" b="1">
              <a:solidFill>
                <a:srgbClr val="073763"/>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3"/>
          <p:cNvSpPr txBox="1">
            <a:spLocks noGrp="1"/>
          </p:cNvSpPr>
          <p:nvPr>
            <p:ph type="title"/>
          </p:nvPr>
        </p:nvSpPr>
        <p:spPr>
          <a:xfrm>
            <a:off x="127412" y="348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4200" b="1">
                <a:solidFill>
                  <a:srgbClr val="003B67"/>
                </a:solidFill>
              </a:rPr>
              <a:t>Local Workforce Development Board</a:t>
            </a:r>
            <a:r>
              <a:rPr lang="en-US" sz="3600" b="1">
                <a:solidFill>
                  <a:srgbClr val="003B67"/>
                </a:solidFill>
              </a:rPr>
              <a:t> </a:t>
            </a:r>
            <a:endParaRPr sz="3600" b="1">
              <a:solidFill>
                <a:srgbClr val="003B67"/>
              </a:solidFill>
            </a:endParaRPr>
          </a:p>
        </p:txBody>
      </p:sp>
      <p:pic>
        <p:nvPicPr>
          <p:cNvPr id="287" name="Google Shape;287;p13"/>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288" name="Google Shape;288;p13"/>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9" name="Google Shape;289;p13"/>
          <p:cNvSpPr txBox="1"/>
          <p:nvPr/>
        </p:nvSpPr>
        <p:spPr>
          <a:xfrm>
            <a:off x="3469100" y="3405350"/>
            <a:ext cx="5093100" cy="415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Yavapai WDB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4"/>
          <p:cNvSpPr txBox="1">
            <a:spLocks noGrp="1"/>
          </p:cNvSpPr>
          <p:nvPr>
            <p:ph type="title"/>
          </p:nvPr>
        </p:nvSpPr>
        <p:spPr>
          <a:xfrm>
            <a:off x="917775" y="471349"/>
            <a:ext cx="9986100" cy="1058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800">
                <a:solidFill>
                  <a:schemeClr val="accent2"/>
                </a:solidFill>
              </a:rPr>
              <a:t>Yavapai Workforce Development Board (WDB) - Request to Extend NACOG Contract </a:t>
            </a:r>
            <a:endParaRPr sz="3800">
              <a:solidFill>
                <a:schemeClr val="accent2"/>
              </a:solidFill>
            </a:endParaRPr>
          </a:p>
        </p:txBody>
      </p:sp>
      <p:sp>
        <p:nvSpPr>
          <p:cNvPr id="296" name="Google Shape;296;p14"/>
          <p:cNvSpPr txBox="1">
            <a:spLocks noGrp="1"/>
          </p:cNvSpPr>
          <p:nvPr>
            <p:ph type="body" idx="1"/>
          </p:nvPr>
        </p:nvSpPr>
        <p:spPr>
          <a:xfrm>
            <a:off x="323525" y="2060875"/>
            <a:ext cx="11367600" cy="28899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Clr>
                <a:schemeClr val="accent2"/>
              </a:buClr>
              <a:buSzPts val="2400"/>
              <a:buChar char="➢"/>
            </a:pPr>
            <a:r>
              <a:rPr lang="en-US" sz="2400">
                <a:solidFill>
                  <a:srgbClr val="003B67"/>
                </a:solidFill>
              </a:rPr>
              <a:t>WDB contracted with the Northern Arizona Council of Governments (NACOG) as the One-Stop Operator (OSO) and Service Provider for Adult, Youth, and Dislocated Worker funds.  The staff providing these services are employed by NACOG.  </a:t>
            </a:r>
            <a:endParaRPr sz="2400">
              <a:solidFill>
                <a:srgbClr val="003B67"/>
              </a:solidFill>
            </a:endParaRPr>
          </a:p>
          <a:p>
            <a:pPr marL="457200" lvl="0" indent="-381000" algn="l" rtl="0">
              <a:lnSpc>
                <a:spcPct val="90000"/>
              </a:lnSpc>
              <a:spcBef>
                <a:spcPts val="0"/>
              </a:spcBef>
              <a:spcAft>
                <a:spcPts val="0"/>
              </a:spcAft>
              <a:buClr>
                <a:schemeClr val="accent2"/>
              </a:buClr>
              <a:buSzPts val="2400"/>
              <a:buChar char="➢"/>
            </a:pPr>
            <a:r>
              <a:rPr lang="en-US" sz="2400">
                <a:solidFill>
                  <a:srgbClr val="003B67"/>
                </a:solidFill>
              </a:rPr>
              <a:t>The WDB staff is also also employed by NACOG</a:t>
            </a:r>
            <a:endParaRPr sz="2400">
              <a:solidFill>
                <a:srgbClr val="003B67"/>
              </a:solidFill>
            </a:endParaRPr>
          </a:p>
          <a:p>
            <a:pPr marL="457200" lvl="0" indent="-381000" algn="l" rtl="0">
              <a:lnSpc>
                <a:spcPct val="90000"/>
              </a:lnSpc>
              <a:spcBef>
                <a:spcPts val="0"/>
              </a:spcBef>
              <a:spcAft>
                <a:spcPts val="0"/>
              </a:spcAft>
              <a:buClr>
                <a:schemeClr val="accent2"/>
              </a:buClr>
              <a:buSzPts val="2400"/>
              <a:buChar char="➢"/>
            </a:pPr>
            <a:r>
              <a:rPr lang="en-US" sz="2400">
                <a:solidFill>
                  <a:srgbClr val="003B67"/>
                </a:solidFill>
              </a:rPr>
              <a:t>Per the WIOA regulations and Council’s Local Governance Policy, LWDBs may be designated as the OSO and Service Provider, with approval from the Workforce Arizona Council</a:t>
            </a:r>
            <a:endParaRPr sz="2400">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b65569c104_0_14"/>
          <p:cNvSpPr txBox="1">
            <a:spLocks noGrp="1"/>
          </p:cNvSpPr>
          <p:nvPr>
            <p:ph type="title"/>
          </p:nvPr>
        </p:nvSpPr>
        <p:spPr>
          <a:xfrm>
            <a:off x="150312" y="365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3600" b="1">
                <a:solidFill>
                  <a:srgbClr val="003B67"/>
                </a:solidFill>
              </a:rPr>
              <a:t>Apprenticeship Presentation</a:t>
            </a:r>
            <a:endParaRPr sz="3600" b="1">
              <a:solidFill>
                <a:srgbClr val="003B67"/>
              </a:solidFill>
            </a:endParaRPr>
          </a:p>
        </p:txBody>
      </p:sp>
      <p:pic>
        <p:nvPicPr>
          <p:cNvPr id="91" name="Google Shape;91;g1b65569c104_0_14"/>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92" name="Google Shape;92;g1b65569c104_0_14"/>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g1b65569c104_0_14"/>
          <p:cNvSpPr txBox="1"/>
          <p:nvPr/>
        </p:nvSpPr>
        <p:spPr>
          <a:xfrm>
            <a:off x="3549450" y="3289850"/>
            <a:ext cx="5093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800">
                <a:solidFill>
                  <a:schemeClr val="lt1"/>
                </a:solidFill>
              </a:rPr>
              <a:t>Dennis Anthony, APS</a:t>
            </a:r>
            <a:endParaRPr sz="1800">
              <a:solidFill>
                <a:schemeClr val="lt1"/>
              </a:solidFill>
            </a:endParaRPr>
          </a:p>
          <a:p>
            <a:pPr marL="0" marR="0" lvl="0" indent="0" algn="ctr" rtl="0">
              <a:lnSpc>
                <a:spcPct val="100000"/>
              </a:lnSpc>
              <a:spcBef>
                <a:spcPts val="0"/>
              </a:spcBef>
              <a:spcAft>
                <a:spcPts val="0"/>
              </a:spcAft>
              <a:buClr>
                <a:srgbClr val="000000"/>
              </a:buClr>
              <a:buSzPts val="2400"/>
              <a:buFont typeface="Arial"/>
              <a:buNone/>
            </a:pPr>
            <a:r>
              <a:rPr lang="en-US" sz="1800">
                <a:solidFill>
                  <a:schemeClr val="lt1"/>
                </a:solidFill>
              </a:rPr>
              <a:t>Willie Higgins, DES</a:t>
            </a:r>
            <a:endParaRPr sz="180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5"/>
          <p:cNvSpPr txBox="1">
            <a:spLocks noGrp="1"/>
          </p:cNvSpPr>
          <p:nvPr>
            <p:ph type="title"/>
          </p:nvPr>
        </p:nvSpPr>
        <p:spPr>
          <a:xfrm>
            <a:off x="917775" y="471349"/>
            <a:ext cx="9986100" cy="1058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800">
                <a:solidFill>
                  <a:schemeClr val="accent2"/>
                </a:solidFill>
              </a:rPr>
              <a:t>Yavapai Workforce Development Board (WDB) - Request to Extend NACOG Contract </a:t>
            </a:r>
            <a:endParaRPr sz="3800">
              <a:solidFill>
                <a:schemeClr val="accent2"/>
              </a:solidFill>
            </a:endParaRPr>
          </a:p>
        </p:txBody>
      </p:sp>
      <p:sp>
        <p:nvSpPr>
          <p:cNvPr id="303" name="Google Shape;303;p15"/>
          <p:cNvSpPr txBox="1">
            <a:spLocks noGrp="1"/>
          </p:cNvSpPr>
          <p:nvPr>
            <p:ph type="body" idx="1"/>
          </p:nvPr>
        </p:nvSpPr>
        <p:spPr>
          <a:xfrm>
            <a:off x="323525" y="1747375"/>
            <a:ext cx="11367600" cy="39219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Clr>
                <a:schemeClr val="accent2"/>
              </a:buClr>
              <a:buSzPts val="2400"/>
              <a:buChar char="➢"/>
            </a:pPr>
            <a:r>
              <a:rPr lang="en-US" sz="2400">
                <a:solidFill>
                  <a:srgbClr val="003B67"/>
                </a:solidFill>
              </a:rPr>
              <a:t>The original contract between NACOG and the WDB ended on 6/30/22. </a:t>
            </a:r>
            <a:endParaRPr sz="2400">
              <a:solidFill>
                <a:srgbClr val="003B67"/>
              </a:solidFill>
            </a:endParaRPr>
          </a:p>
          <a:p>
            <a:pPr marL="914400" lvl="1" indent="-368300" algn="l" rtl="0">
              <a:lnSpc>
                <a:spcPct val="90000"/>
              </a:lnSpc>
              <a:spcBef>
                <a:spcPts val="500"/>
              </a:spcBef>
              <a:spcAft>
                <a:spcPts val="0"/>
              </a:spcAft>
              <a:buClr>
                <a:schemeClr val="accent2"/>
              </a:buClr>
              <a:buSzPts val="2200"/>
              <a:buChar char="○"/>
            </a:pPr>
            <a:r>
              <a:rPr lang="en-US">
                <a:solidFill>
                  <a:srgbClr val="003B67"/>
                </a:solidFill>
              </a:rPr>
              <a:t>The WDB requested and was granted an extension until 12/31/22 by DES due to a health emergency with the WDB’s consultant to allow time to conduct a competitive procurement to select an OSO.</a:t>
            </a:r>
            <a:endParaRPr>
              <a:solidFill>
                <a:srgbClr val="003B67"/>
              </a:solidFill>
            </a:endParaRPr>
          </a:p>
          <a:p>
            <a:pPr marL="457200" lvl="0" indent="-381000" algn="l" rtl="0">
              <a:lnSpc>
                <a:spcPct val="90000"/>
              </a:lnSpc>
              <a:spcBef>
                <a:spcPts val="0"/>
              </a:spcBef>
              <a:spcAft>
                <a:spcPts val="0"/>
              </a:spcAft>
              <a:buClr>
                <a:schemeClr val="accent2"/>
              </a:buClr>
              <a:buSzPts val="2400"/>
              <a:buChar char="➢"/>
            </a:pPr>
            <a:r>
              <a:rPr lang="en-US" sz="2400">
                <a:solidFill>
                  <a:srgbClr val="003B67"/>
                </a:solidFill>
              </a:rPr>
              <a:t>In late November, the WDB requested another extension of the current contract due to the fact that they had conducted two competitive procurements which were closed with no responses.</a:t>
            </a:r>
            <a:endParaRPr sz="2400">
              <a:solidFill>
                <a:srgbClr val="003B67"/>
              </a:solidFill>
            </a:endParaRPr>
          </a:p>
          <a:p>
            <a:pPr marL="457200" lvl="0" indent="-381000" algn="l" rtl="0">
              <a:lnSpc>
                <a:spcPct val="90000"/>
              </a:lnSpc>
              <a:spcBef>
                <a:spcPts val="0"/>
              </a:spcBef>
              <a:spcAft>
                <a:spcPts val="0"/>
              </a:spcAft>
              <a:buClr>
                <a:schemeClr val="accent2"/>
              </a:buClr>
              <a:buSzPts val="2400"/>
              <a:buChar char="➢"/>
            </a:pPr>
            <a:r>
              <a:rPr lang="en-US" sz="2400">
                <a:solidFill>
                  <a:srgbClr val="003B67"/>
                </a:solidFill>
              </a:rPr>
              <a:t>DES responded by agreeing to allow the extension of the contract with NACOG through 3/31/23, on the condition that the WDB provide DES with an implementation plan on how the WDB intends to conduct a competitive procurement to resolve this matter.</a:t>
            </a:r>
            <a:endParaRPr sz="2400">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04b8bab799_0_4"/>
          <p:cNvSpPr txBox="1">
            <a:spLocks noGrp="1"/>
          </p:cNvSpPr>
          <p:nvPr>
            <p:ph type="title"/>
          </p:nvPr>
        </p:nvSpPr>
        <p:spPr>
          <a:xfrm>
            <a:off x="917775" y="471349"/>
            <a:ext cx="9986100" cy="1058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800">
                <a:solidFill>
                  <a:schemeClr val="accent2"/>
                </a:solidFill>
              </a:rPr>
              <a:t>Yavapai Workforce Development Board (WDB) - Request to Extend NACOG Contract </a:t>
            </a:r>
            <a:endParaRPr sz="3800">
              <a:solidFill>
                <a:schemeClr val="accent2"/>
              </a:solidFill>
            </a:endParaRPr>
          </a:p>
        </p:txBody>
      </p:sp>
      <p:sp>
        <p:nvSpPr>
          <p:cNvPr id="310" name="Google Shape;310;g204b8bab799_0_4"/>
          <p:cNvSpPr txBox="1">
            <a:spLocks noGrp="1"/>
          </p:cNvSpPr>
          <p:nvPr>
            <p:ph type="body" idx="1"/>
          </p:nvPr>
        </p:nvSpPr>
        <p:spPr>
          <a:xfrm>
            <a:off x="323525" y="1593875"/>
            <a:ext cx="11367600" cy="43035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Clr>
                <a:schemeClr val="accent2"/>
              </a:buClr>
              <a:buSzPts val="2800"/>
              <a:buChar char="➢"/>
            </a:pPr>
            <a:r>
              <a:rPr lang="en-US" sz="2100">
                <a:solidFill>
                  <a:srgbClr val="003B67"/>
                </a:solidFill>
              </a:rPr>
              <a:t>The WDB submitted an Implementation Plan which includes the following:</a:t>
            </a:r>
            <a:endParaRPr sz="2100">
              <a:solidFill>
                <a:srgbClr val="003B67"/>
              </a:solidFill>
            </a:endParaRPr>
          </a:p>
          <a:p>
            <a:pPr marL="914400" lvl="1" indent="-368300" algn="l" rtl="0">
              <a:lnSpc>
                <a:spcPct val="90000"/>
              </a:lnSpc>
              <a:spcBef>
                <a:spcPts val="500"/>
              </a:spcBef>
              <a:spcAft>
                <a:spcPts val="0"/>
              </a:spcAft>
              <a:buClr>
                <a:schemeClr val="accent2"/>
              </a:buClr>
              <a:buSzPts val="2200"/>
              <a:buChar char="○"/>
            </a:pPr>
            <a:r>
              <a:rPr lang="en-US" sz="2100">
                <a:solidFill>
                  <a:srgbClr val="003B67"/>
                </a:solidFill>
              </a:rPr>
              <a:t>Extend the current contract with NACOG to ensure continuation of WIOA services in Yavapai County</a:t>
            </a:r>
            <a:endParaRPr sz="2100">
              <a:solidFill>
                <a:srgbClr val="003B67"/>
              </a:solidFill>
            </a:endParaRPr>
          </a:p>
          <a:p>
            <a:pPr marL="914400" lvl="1" indent="-368300" algn="l" rtl="0">
              <a:lnSpc>
                <a:spcPct val="90000"/>
              </a:lnSpc>
              <a:spcBef>
                <a:spcPts val="500"/>
              </a:spcBef>
              <a:spcAft>
                <a:spcPts val="0"/>
              </a:spcAft>
              <a:buClr>
                <a:schemeClr val="accent2"/>
              </a:buClr>
              <a:buSzPts val="2200"/>
              <a:buChar char="○"/>
            </a:pPr>
            <a:r>
              <a:rPr lang="en-US" sz="2100">
                <a:solidFill>
                  <a:srgbClr val="003B67"/>
                </a:solidFill>
              </a:rPr>
              <a:t>Open a Request for Proposal (RFP) on 3/1/23 with responses due 4/1/23</a:t>
            </a:r>
            <a:endParaRPr sz="2100">
              <a:solidFill>
                <a:srgbClr val="003B67"/>
              </a:solidFill>
            </a:endParaRPr>
          </a:p>
          <a:p>
            <a:pPr marL="914400" lvl="1" indent="-368300" algn="l" rtl="0">
              <a:lnSpc>
                <a:spcPct val="90000"/>
              </a:lnSpc>
              <a:spcBef>
                <a:spcPts val="500"/>
              </a:spcBef>
              <a:spcAft>
                <a:spcPts val="0"/>
              </a:spcAft>
              <a:buClr>
                <a:schemeClr val="accent2"/>
              </a:buClr>
              <a:buSzPts val="2200"/>
              <a:buChar char="○"/>
            </a:pPr>
            <a:r>
              <a:rPr lang="en-US" sz="2100">
                <a:solidFill>
                  <a:srgbClr val="003B67"/>
                </a:solidFill>
              </a:rPr>
              <a:t>After approval by the WDB and Yavapai County Board of Supervisors of a proposal submitted in response to the RFP, negotiate a new agreement no later than 5/31/23, for services to begin 7/1/23.  </a:t>
            </a:r>
            <a:endParaRPr sz="2100">
              <a:solidFill>
                <a:srgbClr val="003B67"/>
              </a:solidFill>
            </a:endParaRPr>
          </a:p>
          <a:p>
            <a:pPr marL="457200" lvl="0" indent="-406400" algn="l" rtl="0">
              <a:lnSpc>
                <a:spcPct val="90000"/>
              </a:lnSpc>
              <a:spcBef>
                <a:spcPts val="0"/>
              </a:spcBef>
              <a:spcAft>
                <a:spcPts val="0"/>
              </a:spcAft>
              <a:buClr>
                <a:schemeClr val="accent2"/>
              </a:buClr>
              <a:buSzPts val="2800"/>
              <a:buChar char="➢"/>
            </a:pPr>
            <a:r>
              <a:rPr lang="en-US" sz="2100">
                <a:solidFill>
                  <a:srgbClr val="003B67"/>
                </a:solidFill>
              </a:rPr>
              <a:t>DES agrees with this Implementation Plan which involves continuing the OSO agreement with NACOG until 6/30/23.  </a:t>
            </a:r>
            <a:endParaRPr sz="2100">
              <a:solidFill>
                <a:srgbClr val="003B67"/>
              </a:solidFill>
            </a:endParaRPr>
          </a:p>
          <a:p>
            <a:pPr marL="457200" lvl="0" indent="-406400" algn="l" rtl="0">
              <a:lnSpc>
                <a:spcPct val="90000"/>
              </a:lnSpc>
              <a:spcBef>
                <a:spcPts val="0"/>
              </a:spcBef>
              <a:spcAft>
                <a:spcPts val="0"/>
              </a:spcAft>
              <a:buClr>
                <a:schemeClr val="accent2"/>
              </a:buClr>
              <a:buSzPts val="2800"/>
              <a:buChar char="➢"/>
            </a:pPr>
            <a:r>
              <a:rPr lang="en-US" sz="2100">
                <a:solidFill>
                  <a:srgbClr val="003B67"/>
                </a:solidFill>
              </a:rPr>
              <a:t>As NACOG is staff to the WDB, DES  is requesting Council approval for this extension. </a:t>
            </a:r>
            <a:br>
              <a:rPr lang="en-US" sz="2100">
                <a:solidFill>
                  <a:srgbClr val="003B67"/>
                </a:solidFill>
              </a:rPr>
            </a:br>
            <a:endParaRPr sz="2100">
              <a:solidFill>
                <a:srgbClr val="003B67"/>
              </a:solidFill>
            </a:endParaRPr>
          </a:p>
          <a:p>
            <a:pPr marL="457200" lvl="0" indent="-406400" algn="l" rtl="0">
              <a:lnSpc>
                <a:spcPct val="100000"/>
              </a:lnSpc>
              <a:spcBef>
                <a:spcPts val="0"/>
              </a:spcBef>
              <a:spcAft>
                <a:spcPts val="0"/>
              </a:spcAft>
              <a:buClr>
                <a:schemeClr val="accent2"/>
              </a:buClr>
              <a:buSzPts val="2800"/>
              <a:buChar char="➢"/>
            </a:pPr>
            <a:r>
              <a:rPr lang="en-US" sz="2100" b="1">
                <a:solidFill>
                  <a:schemeClr val="accent2"/>
                </a:solidFill>
              </a:rPr>
              <a:t>Action Item:</a:t>
            </a:r>
            <a:r>
              <a:rPr lang="en-US" sz="1900"/>
              <a:t> </a:t>
            </a:r>
            <a:r>
              <a:rPr lang="en-US" sz="1900">
                <a:solidFill>
                  <a:srgbClr val="073763"/>
                </a:solidFill>
              </a:rPr>
              <a:t>Vote to approve the Request for Extension.</a:t>
            </a:r>
            <a:endParaRPr sz="1400">
              <a:solidFill>
                <a:schemeClr val="dk1"/>
              </a:solidFill>
              <a:latin typeface="Calibri"/>
              <a:ea typeface="Calibri"/>
              <a:cs typeface="Calibri"/>
              <a:sym typeface="Calibri"/>
            </a:endParaRPr>
          </a:p>
          <a:p>
            <a:pPr marL="0" lvl="0" indent="0" algn="l" rtl="0">
              <a:lnSpc>
                <a:spcPct val="90000"/>
              </a:lnSpc>
              <a:spcBef>
                <a:spcPts val="0"/>
              </a:spcBef>
              <a:spcAft>
                <a:spcPts val="0"/>
              </a:spcAft>
              <a:buSzPts val="1800"/>
              <a:buNone/>
            </a:pPr>
            <a:endParaRPr sz="2400">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89916aa2cf_0_0"/>
          <p:cNvSpPr txBox="1">
            <a:spLocks noGrp="1"/>
          </p:cNvSpPr>
          <p:nvPr>
            <p:ph type="title"/>
          </p:nvPr>
        </p:nvSpPr>
        <p:spPr>
          <a:xfrm>
            <a:off x="127412" y="348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4200" b="1">
                <a:solidFill>
                  <a:srgbClr val="003B67"/>
                </a:solidFill>
              </a:rPr>
              <a:t>Statewide Performance </a:t>
            </a:r>
            <a:endParaRPr sz="3600" b="1">
              <a:solidFill>
                <a:srgbClr val="003B67"/>
              </a:solidFill>
            </a:endParaRPr>
          </a:p>
        </p:txBody>
      </p:sp>
      <p:pic>
        <p:nvPicPr>
          <p:cNvPr id="317" name="Google Shape;317;g189916aa2cf_0_0"/>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318" name="Google Shape;318;g189916aa2cf_0_0"/>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9" name="Google Shape;319;g189916aa2cf_0_0"/>
          <p:cNvSpPr txBox="1"/>
          <p:nvPr/>
        </p:nvSpPr>
        <p:spPr>
          <a:xfrm>
            <a:off x="3549450" y="3259100"/>
            <a:ext cx="5093100" cy="41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Statewide Performance Update</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g189916aa2cf_1_23"/>
          <p:cNvPicPr preferRelativeResize="0"/>
          <p:nvPr/>
        </p:nvPicPr>
        <p:blipFill rotWithShape="1">
          <a:blip r:embed="rId3">
            <a:alphaModFix/>
          </a:blip>
          <a:srcRect/>
          <a:stretch/>
        </p:blipFill>
        <p:spPr>
          <a:xfrm>
            <a:off x="587825" y="152400"/>
            <a:ext cx="11185927" cy="5760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89916aa2cf_1_28"/>
          <p:cNvSpPr txBox="1">
            <a:spLocks noGrp="1"/>
          </p:cNvSpPr>
          <p:nvPr>
            <p:ph type="title"/>
          </p:nvPr>
        </p:nvSpPr>
        <p:spPr>
          <a:xfrm>
            <a:off x="64975" y="228600"/>
            <a:ext cx="12028200" cy="631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3300" b="1">
                <a:solidFill>
                  <a:srgbClr val="073763"/>
                </a:solidFill>
              </a:rPr>
              <a:t>Sanctions for Failure to Meet Adjusted Levels of Performance</a:t>
            </a:r>
            <a:endParaRPr sz="3300" b="1">
              <a:solidFill>
                <a:srgbClr val="073763"/>
              </a:solidFill>
            </a:endParaRPr>
          </a:p>
        </p:txBody>
      </p:sp>
      <p:sp>
        <p:nvSpPr>
          <p:cNvPr id="332" name="Google Shape;332;g189916aa2cf_1_28"/>
          <p:cNvSpPr txBox="1">
            <a:spLocks noGrp="1"/>
          </p:cNvSpPr>
          <p:nvPr>
            <p:ph type="body" idx="1"/>
          </p:nvPr>
        </p:nvSpPr>
        <p:spPr>
          <a:xfrm>
            <a:off x="64975" y="1104750"/>
            <a:ext cx="11860800" cy="479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2000"/>
              <a:buNone/>
            </a:pPr>
            <a:r>
              <a:rPr lang="en-US" sz="2400">
                <a:solidFill>
                  <a:srgbClr val="073763"/>
                </a:solidFill>
              </a:rPr>
              <a:t>For PY21, DOL determined a performance failure occurs if:</a:t>
            </a:r>
            <a:endParaRPr>
              <a:solidFill>
                <a:srgbClr val="073763"/>
              </a:solidFill>
            </a:endParaRPr>
          </a:p>
          <a:p>
            <a:pPr marL="914400" lvl="0" indent="-419100" algn="l" rtl="0">
              <a:lnSpc>
                <a:spcPct val="100000"/>
              </a:lnSpc>
              <a:spcBef>
                <a:spcPts val="400"/>
              </a:spcBef>
              <a:spcAft>
                <a:spcPts val="0"/>
              </a:spcAft>
              <a:buClr>
                <a:schemeClr val="accent2"/>
              </a:buClr>
              <a:buSzPts val="3000"/>
              <a:buChar char="➢"/>
            </a:pPr>
            <a:r>
              <a:rPr lang="en-US" sz="2200">
                <a:solidFill>
                  <a:srgbClr val="073763"/>
                </a:solidFill>
              </a:rPr>
              <a:t>Specific single Individual Indicator Score for any single program for Title I (adult, dislocated worker and youth) or Title III (Employment Services) falls below 50 percent of the adjusted level of performance;</a:t>
            </a:r>
            <a:endParaRPr sz="2200">
              <a:solidFill>
                <a:srgbClr val="073763"/>
              </a:solidFill>
            </a:endParaRPr>
          </a:p>
          <a:p>
            <a:pPr marL="0" lvl="0" indent="0" algn="l" rtl="0">
              <a:lnSpc>
                <a:spcPct val="100000"/>
              </a:lnSpc>
              <a:spcBef>
                <a:spcPts val="400"/>
              </a:spcBef>
              <a:spcAft>
                <a:spcPts val="0"/>
              </a:spcAft>
              <a:buSzPts val="2000"/>
              <a:buNone/>
            </a:pPr>
            <a:endParaRPr/>
          </a:p>
          <a:p>
            <a:pPr marL="0" lvl="0" indent="0" algn="l" rtl="0">
              <a:lnSpc>
                <a:spcPct val="100000"/>
              </a:lnSpc>
              <a:spcBef>
                <a:spcPts val="400"/>
              </a:spcBef>
              <a:spcAft>
                <a:spcPts val="0"/>
              </a:spcAft>
              <a:buSzPts val="2000"/>
              <a:buNone/>
            </a:pPr>
            <a:r>
              <a:rPr lang="en-US" sz="2400">
                <a:solidFill>
                  <a:srgbClr val="003B67"/>
                </a:solidFill>
              </a:rPr>
              <a:t>In the future, the assessment will include the single Individual Indicator Scores for all Titles and:</a:t>
            </a:r>
            <a:endParaRPr>
              <a:solidFill>
                <a:srgbClr val="003B67"/>
              </a:solidFill>
            </a:endParaRPr>
          </a:p>
          <a:p>
            <a:pPr marL="914400" lvl="0" indent="-419100" algn="l" rtl="0">
              <a:lnSpc>
                <a:spcPct val="100000"/>
              </a:lnSpc>
              <a:spcBef>
                <a:spcPts val="400"/>
              </a:spcBef>
              <a:spcAft>
                <a:spcPts val="0"/>
              </a:spcAft>
              <a:buClr>
                <a:schemeClr val="accent2"/>
              </a:buClr>
              <a:buSzPts val="3000"/>
              <a:buChar char="➢"/>
            </a:pPr>
            <a:r>
              <a:rPr lang="en-US" sz="2200">
                <a:solidFill>
                  <a:srgbClr val="073763"/>
                </a:solidFill>
              </a:rPr>
              <a:t>The Overall State Program Score falls below 90 percent for that single core program; or</a:t>
            </a:r>
            <a:endParaRPr sz="2200">
              <a:solidFill>
                <a:srgbClr val="073763"/>
              </a:solidFill>
            </a:endParaRPr>
          </a:p>
          <a:p>
            <a:pPr marL="914400" lvl="0" indent="-419100" algn="l" rtl="0">
              <a:lnSpc>
                <a:spcPct val="100000"/>
              </a:lnSpc>
              <a:spcBef>
                <a:spcPts val="400"/>
              </a:spcBef>
              <a:spcAft>
                <a:spcPts val="0"/>
              </a:spcAft>
              <a:buClr>
                <a:schemeClr val="accent2"/>
              </a:buClr>
              <a:buSzPts val="3000"/>
              <a:buChar char="➢"/>
            </a:pPr>
            <a:r>
              <a:rPr lang="en-US" sz="2200">
                <a:solidFill>
                  <a:srgbClr val="073763"/>
                </a:solidFill>
              </a:rPr>
              <a:t>The Overall State Indicator Score falls below 90 percent for that single measure.</a:t>
            </a:r>
            <a:endParaRPr sz="2200">
              <a:solidFill>
                <a:srgbClr val="073763"/>
              </a:solidFill>
            </a:endParaRPr>
          </a:p>
          <a:p>
            <a:pPr marL="0" lvl="0" indent="0" algn="l" rtl="0">
              <a:lnSpc>
                <a:spcPct val="100000"/>
              </a:lnSpc>
              <a:spcBef>
                <a:spcPts val="400"/>
              </a:spcBef>
              <a:spcAft>
                <a:spcPts val="0"/>
              </a:spcAft>
              <a:buSzPts val="20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89916aa2cf_1_34"/>
          <p:cNvSpPr txBox="1">
            <a:spLocks noGrp="1"/>
          </p:cNvSpPr>
          <p:nvPr>
            <p:ph type="title"/>
          </p:nvPr>
        </p:nvSpPr>
        <p:spPr>
          <a:xfrm>
            <a:off x="125800" y="228600"/>
            <a:ext cx="11456700" cy="381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3300" b="1">
                <a:solidFill>
                  <a:srgbClr val="073763"/>
                </a:solidFill>
              </a:rPr>
              <a:t>Assessment of State Performance PY2021</a:t>
            </a:r>
            <a:endParaRPr sz="3300" b="1">
              <a:solidFill>
                <a:srgbClr val="073763"/>
              </a:solidFill>
            </a:endParaRPr>
          </a:p>
        </p:txBody>
      </p:sp>
      <p:sp>
        <p:nvSpPr>
          <p:cNvPr id="339" name="Google Shape;339;g189916aa2cf_1_34"/>
          <p:cNvSpPr txBox="1">
            <a:spLocks noGrp="1"/>
          </p:cNvSpPr>
          <p:nvPr>
            <p:ph type="body" idx="1"/>
          </p:nvPr>
        </p:nvSpPr>
        <p:spPr>
          <a:xfrm>
            <a:off x="609600" y="838200"/>
            <a:ext cx="10972800" cy="51198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400"/>
              </a:spcBef>
              <a:spcAft>
                <a:spcPts val="0"/>
              </a:spcAft>
              <a:buClr>
                <a:schemeClr val="accent2"/>
              </a:buClr>
              <a:buSzPts val="2800"/>
              <a:buChar char="➢"/>
            </a:pPr>
            <a:r>
              <a:rPr lang="en-US" sz="2400">
                <a:solidFill>
                  <a:srgbClr val="073763"/>
                </a:solidFill>
              </a:rPr>
              <a:t>DOL Assessed State Performance for PY2021 (7/1/2021-6/30/2022)</a:t>
            </a:r>
            <a:endParaRPr sz="2400">
              <a:solidFill>
                <a:srgbClr val="073763"/>
              </a:solidFill>
            </a:endParaRPr>
          </a:p>
          <a:p>
            <a:pPr marL="457200" lvl="0" indent="-406400" algn="l" rtl="0">
              <a:lnSpc>
                <a:spcPct val="100000"/>
              </a:lnSpc>
              <a:spcBef>
                <a:spcPts val="0"/>
              </a:spcBef>
              <a:spcAft>
                <a:spcPts val="0"/>
              </a:spcAft>
              <a:buClr>
                <a:schemeClr val="accent2"/>
              </a:buClr>
              <a:buSzPts val="2800"/>
              <a:buChar char="➢"/>
            </a:pPr>
            <a:r>
              <a:rPr lang="en-US" sz="2400">
                <a:solidFill>
                  <a:srgbClr val="073763"/>
                </a:solidFill>
              </a:rPr>
              <a:t>The following Individual Indicator Scores must be 50% or higher</a:t>
            </a:r>
            <a:endParaRPr sz="2400">
              <a:solidFill>
                <a:srgbClr val="073763"/>
              </a:solidFill>
            </a:endParaRPr>
          </a:p>
          <a:p>
            <a:pPr marL="914400" lvl="1" indent="-381000" algn="l" rtl="0">
              <a:lnSpc>
                <a:spcPct val="100000"/>
              </a:lnSpc>
              <a:spcBef>
                <a:spcPts val="0"/>
              </a:spcBef>
              <a:spcAft>
                <a:spcPts val="0"/>
              </a:spcAft>
              <a:buClr>
                <a:schemeClr val="accent2"/>
              </a:buClr>
              <a:buSzPts val="2400"/>
              <a:buChar char="○"/>
            </a:pPr>
            <a:r>
              <a:rPr lang="en-US" sz="2400">
                <a:solidFill>
                  <a:srgbClr val="073763"/>
                </a:solidFill>
              </a:rPr>
              <a:t>Employment Rate 2nd Quarter After Exit</a:t>
            </a:r>
            <a:endParaRPr sz="24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Adults </a:t>
            </a:r>
            <a:endParaRPr sz="22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Dislocated Workers </a:t>
            </a:r>
            <a:endParaRPr sz="22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Youth </a:t>
            </a:r>
            <a:endParaRPr sz="22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Wagner-Peyser (Employment Service)</a:t>
            </a:r>
            <a:endParaRPr sz="2200">
              <a:solidFill>
                <a:srgbClr val="073763"/>
              </a:solidFill>
            </a:endParaRPr>
          </a:p>
          <a:p>
            <a:pPr marL="1371600" lvl="0" indent="0" algn="l" rtl="0">
              <a:lnSpc>
                <a:spcPct val="100000"/>
              </a:lnSpc>
              <a:spcBef>
                <a:spcPts val="0"/>
              </a:spcBef>
              <a:spcAft>
                <a:spcPts val="0"/>
              </a:spcAft>
              <a:buSzPts val="2000"/>
              <a:buNone/>
            </a:pPr>
            <a:endParaRPr sz="2200">
              <a:solidFill>
                <a:srgbClr val="073763"/>
              </a:solidFill>
            </a:endParaRPr>
          </a:p>
          <a:p>
            <a:pPr marL="914400" lvl="1" indent="-381000" algn="l" rtl="0">
              <a:lnSpc>
                <a:spcPct val="100000"/>
              </a:lnSpc>
              <a:spcBef>
                <a:spcPts val="0"/>
              </a:spcBef>
              <a:spcAft>
                <a:spcPts val="0"/>
              </a:spcAft>
              <a:buClr>
                <a:schemeClr val="accent2"/>
              </a:buClr>
              <a:buSzPts val="2400"/>
              <a:buChar char="○"/>
            </a:pPr>
            <a:r>
              <a:rPr lang="en-US" sz="2400">
                <a:solidFill>
                  <a:srgbClr val="073763"/>
                </a:solidFill>
              </a:rPr>
              <a:t>Median Earnings 2nd Quarter After Exit</a:t>
            </a:r>
            <a:endParaRPr sz="24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Adults</a:t>
            </a:r>
            <a:endParaRPr sz="22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Dislocated Workers </a:t>
            </a:r>
            <a:endParaRPr sz="22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Youth </a:t>
            </a:r>
            <a:endParaRPr sz="22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Employment Service (Wagner-Peyser)</a:t>
            </a:r>
            <a:endParaRPr sz="2200">
              <a:solidFill>
                <a:srgbClr val="073763"/>
              </a:solidFill>
            </a:endParaRPr>
          </a:p>
          <a:p>
            <a:pPr marL="1371600" lvl="0" indent="0" algn="l" rtl="0">
              <a:lnSpc>
                <a:spcPct val="100000"/>
              </a:lnSpc>
              <a:spcBef>
                <a:spcPts val="400"/>
              </a:spcBef>
              <a:spcAft>
                <a:spcPts val="0"/>
              </a:spcAft>
              <a:buSzPts val="2000"/>
              <a:buNone/>
            </a:pP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89916aa2cf_1_40"/>
          <p:cNvSpPr txBox="1">
            <a:spLocks noGrp="1"/>
          </p:cNvSpPr>
          <p:nvPr>
            <p:ph type="title"/>
          </p:nvPr>
        </p:nvSpPr>
        <p:spPr>
          <a:xfrm>
            <a:off x="176225" y="173925"/>
            <a:ext cx="10972800" cy="854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sz="3300" b="1">
                <a:solidFill>
                  <a:srgbClr val="073763"/>
                </a:solidFill>
              </a:rPr>
              <a:t>How Did Arizona Perform in PY2021?</a:t>
            </a:r>
            <a:endParaRPr sz="3300" b="1">
              <a:solidFill>
                <a:srgbClr val="073763"/>
              </a:solidFill>
            </a:endParaRPr>
          </a:p>
        </p:txBody>
      </p:sp>
      <p:sp>
        <p:nvSpPr>
          <p:cNvPr id="345" name="Google Shape;345;g189916aa2cf_1_40"/>
          <p:cNvSpPr txBox="1">
            <a:spLocks noGrp="1"/>
          </p:cNvSpPr>
          <p:nvPr>
            <p:ph type="body" idx="1"/>
          </p:nvPr>
        </p:nvSpPr>
        <p:spPr>
          <a:xfrm>
            <a:off x="609600" y="882250"/>
            <a:ext cx="10972800" cy="55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000"/>
              <a:buNone/>
            </a:pPr>
            <a:endParaRPr b="1">
              <a:highlight>
                <a:srgbClr val="FFFFFF"/>
              </a:highlight>
            </a:endParaRPr>
          </a:p>
          <a:p>
            <a:pPr marL="0" lvl="0" indent="0" algn="l" rtl="0">
              <a:lnSpc>
                <a:spcPct val="100000"/>
              </a:lnSpc>
              <a:spcBef>
                <a:spcPts val="1000"/>
              </a:spcBef>
              <a:spcAft>
                <a:spcPts val="0"/>
              </a:spcAft>
              <a:buSzPts val="2000"/>
              <a:buNone/>
            </a:pPr>
            <a:endParaRPr b="1">
              <a:highlight>
                <a:srgbClr val="FFFF00"/>
              </a:highlight>
            </a:endParaRPr>
          </a:p>
        </p:txBody>
      </p:sp>
      <p:pic>
        <p:nvPicPr>
          <p:cNvPr id="346" name="Google Shape;346;g189916aa2cf_1_40"/>
          <p:cNvPicPr preferRelativeResize="0"/>
          <p:nvPr/>
        </p:nvPicPr>
        <p:blipFill rotWithShape="1">
          <a:blip r:embed="rId3">
            <a:alphaModFix/>
          </a:blip>
          <a:srcRect/>
          <a:stretch/>
        </p:blipFill>
        <p:spPr>
          <a:xfrm>
            <a:off x="176213" y="882250"/>
            <a:ext cx="11839575" cy="49541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89916aa2cf_1_46"/>
          <p:cNvSpPr txBox="1">
            <a:spLocks noGrp="1"/>
          </p:cNvSpPr>
          <p:nvPr>
            <p:ph type="title"/>
          </p:nvPr>
        </p:nvSpPr>
        <p:spPr>
          <a:xfrm>
            <a:off x="125800" y="228600"/>
            <a:ext cx="11456700" cy="381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3300" b="1">
                <a:solidFill>
                  <a:srgbClr val="073763"/>
                </a:solidFill>
              </a:rPr>
              <a:t>Next Steps</a:t>
            </a:r>
            <a:r>
              <a:rPr lang="en-US" sz="3000"/>
              <a:t> </a:t>
            </a:r>
            <a:endParaRPr sz="3000"/>
          </a:p>
        </p:txBody>
      </p:sp>
      <p:sp>
        <p:nvSpPr>
          <p:cNvPr id="353" name="Google Shape;353;g189916aa2cf_1_46"/>
          <p:cNvSpPr txBox="1">
            <a:spLocks noGrp="1"/>
          </p:cNvSpPr>
          <p:nvPr>
            <p:ph type="body" idx="1"/>
          </p:nvPr>
        </p:nvSpPr>
        <p:spPr>
          <a:xfrm>
            <a:off x="125800" y="838200"/>
            <a:ext cx="11542200" cy="4983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400"/>
              </a:spcBef>
              <a:spcAft>
                <a:spcPts val="0"/>
              </a:spcAft>
              <a:buClr>
                <a:schemeClr val="accent2"/>
              </a:buClr>
              <a:buSzPts val="2800"/>
              <a:buChar char="➢"/>
            </a:pPr>
            <a:r>
              <a:rPr lang="en-US" sz="2200">
                <a:solidFill>
                  <a:srgbClr val="073763"/>
                </a:solidFill>
              </a:rPr>
              <a:t>Assess the Performance of the Local Workforce Development Boards (LWDBs) to Determine if LWDBs Met Performance for PY 2021 -  required per TEGL 11-19</a:t>
            </a:r>
            <a:endParaRPr sz="2200">
              <a:solidFill>
                <a:srgbClr val="073763"/>
              </a:solidFill>
            </a:endParaRPr>
          </a:p>
          <a:p>
            <a:pPr marL="914400" lvl="1" indent="-381000" algn="l" rtl="0">
              <a:lnSpc>
                <a:spcPct val="100000"/>
              </a:lnSpc>
              <a:spcBef>
                <a:spcPts val="0"/>
              </a:spcBef>
              <a:spcAft>
                <a:spcPts val="0"/>
              </a:spcAft>
              <a:buClr>
                <a:schemeClr val="accent2"/>
              </a:buClr>
              <a:buSzPts val="2400"/>
              <a:buChar char="○"/>
            </a:pPr>
            <a:r>
              <a:rPr lang="en-US" sz="2200"/>
              <a:t>Assessment to be conducted as soon as data is available </a:t>
            </a:r>
            <a:endParaRPr sz="2200"/>
          </a:p>
          <a:p>
            <a:pPr marL="457200" lvl="0" indent="-406400" algn="l" rtl="0">
              <a:lnSpc>
                <a:spcPct val="100000"/>
              </a:lnSpc>
              <a:spcBef>
                <a:spcPts val="0"/>
              </a:spcBef>
              <a:spcAft>
                <a:spcPts val="0"/>
              </a:spcAft>
              <a:buClr>
                <a:schemeClr val="accent2"/>
              </a:buClr>
              <a:buSzPts val="2800"/>
              <a:buChar char="➢"/>
            </a:pPr>
            <a:r>
              <a:rPr lang="en-US" sz="2200"/>
              <a:t>Will Use the Same Indicators Used by DOL to Assess the State Performance to Assess (LWDBs) - scores must be 50% or higher for the following:</a:t>
            </a:r>
            <a:endParaRPr sz="2200"/>
          </a:p>
          <a:p>
            <a:pPr marL="914400" lvl="1" indent="-381000" algn="l" rtl="0">
              <a:lnSpc>
                <a:spcPct val="100000"/>
              </a:lnSpc>
              <a:spcBef>
                <a:spcPts val="0"/>
              </a:spcBef>
              <a:spcAft>
                <a:spcPts val="0"/>
              </a:spcAft>
              <a:buClr>
                <a:schemeClr val="accent2"/>
              </a:buClr>
              <a:buSzPts val="2400"/>
              <a:buChar char="○"/>
            </a:pPr>
            <a:r>
              <a:rPr lang="en-US" sz="2200"/>
              <a:t>Employment Rate 2nd Quarter After Exit</a:t>
            </a:r>
            <a:endParaRPr sz="2200"/>
          </a:p>
          <a:p>
            <a:pPr marL="1371600" lvl="2" indent="-355600" algn="l" rtl="0">
              <a:lnSpc>
                <a:spcPct val="100000"/>
              </a:lnSpc>
              <a:spcBef>
                <a:spcPts val="0"/>
              </a:spcBef>
              <a:spcAft>
                <a:spcPts val="0"/>
              </a:spcAft>
              <a:buClr>
                <a:schemeClr val="accent2"/>
              </a:buClr>
              <a:buSzPts val="2000"/>
              <a:buChar char="■"/>
            </a:pPr>
            <a:r>
              <a:rPr lang="en-US" sz="2200"/>
              <a:t>Adults </a:t>
            </a:r>
            <a:endParaRPr sz="2200"/>
          </a:p>
          <a:p>
            <a:pPr marL="1371600" lvl="2" indent="-355600" algn="l" rtl="0">
              <a:lnSpc>
                <a:spcPct val="100000"/>
              </a:lnSpc>
              <a:spcBef>
                <a:spcPts val="0"/>
              </a:spcBef>
              <a:spcAft>
                <a:spcPts val="0"/>
              </a:spcAft>
              <a:buClr>
                <a:schemeClr val="accent2"/>
              </a:buClr>
              <a:buSzPts val="2000"/>
              <a:buChar char="■"/>
            </a:pPr>
            <a:r>
              <a:rPr lang="en-US" sz="2200"/>
              <a:t>Dislocated Workers </a:t>
            </a:r>
            <a:endParaRPr sz="2200"/>
          </a:p>
          <a:p>
            <a:pPr marL="1371600" lvl="2" indent="-355600" algn="l" rtl="0">
              <a:lnSpc>
                <a:spcPct val="100000"/>
              </a:lnSpc>
              <a:spcBef>
                <a:spcPts val="0"/>
              </a:spcBef>
              <a:spcAft>
                <a:spcPts val="0"/>
              </a:spcAft>
              <a:buClr>
                <a:schemeClr val="accent2"/>
              </a:buClr>
              <a:buSzPts val="2000"/>
              <a:buChar char="■"/>
            </a:pPr>
            <a:r>
              <a:rPr lang="en-US" sz="2200"/>
              <a:t>Youth </a:t>
            </a:r>
            <a:endParaRPr sz="2200"/>
          </a:p>
          <a:p>
            <a:pPr marL="914400" lvl="1" indent="-381000" algn="l" rtl="0">
              <a:lnSpc>
                <a:spcPct val="100000"/>
              </a:lnSpc>
              <a:spcBef>
                <a:spcPts val="0"/>
              </a:spcBef>
              <a:spcAft>
                <a:spcPts val="0"/>
              </a:spcAft>
              <a:buClr>
                <a:schemeClr val="accent2"/>
              </a:buClr>
              <a:buSzPts val="2400"/>
              <a:buChar char="○"/>
            </a:pPr>
            <a:r>
              <a:rPr lang="en-US" sz="2200"/>
              <a:t>Median Earnings 2nd Quarter After Exit</a:t>
            </a:r>
            <a:endParaRPr sz="2200"/>
          </a:p>
          <a:p>
            <a:pPr marL="1371600" lvl="2" indent="-355600" algn="l" rtl="0">
              <a:lnSpc>
                <a:spcPct val="100000"/>
              </a:lnSpc>
              <a:spcBef>
                <a:spcPts val="0"/>
              </a:spcBef>
              <a:spcAft>
                <a:spcPts val="0"/>
              </a:spcAft>
              <a:buClr>
                <a:schemeClr val="accent2"/>
              </a:buClr>
              <a:buSzPts val="2000"/>
              <a:buChar char="■"/>
            </a:pPr>
            <a:r>
              <a:rPr lang="en-US" sz="2200"/>
              <a:t>Adults</a:t>
            </a:r>
            <a:endParaRPr sz="2200"/>
          </a:p>
          <a:p>
            <a:pPr marL="1371600" lvl="2" indent="-355600" algn="l" rtl="0">
              <a:lnSpc>
                <a:spcPct val="100000"/>
              </a:lnSpc>
              <a:spcBef>
                <a:spcPts val="0"/>
              </a:spcBef>
              <a:spcAft>
                <a:spcPts val="0"/>
              </a:spcAft>
              <a:buClr>
                <a:schemeClr val="accent2"/>
              </a:buClr>
              <a:buSzPts val="2000"/>
              <a:buChar char="■"/>
            </a:pPr>
            <a:r>
              <a:rPr lang="en-US" sz="2200"/>
              <a:t>Dislocated Workers </a:t>
            </a:r>
            <a:endParaRPr sz="2200"/>
          </a:p>
          <a:p>
            <a:pPr marL="1371600" lvl="2" indent="-355600" algn="l" rtl="0">
              <a:lnSpc>
                <a:spcPct val="100000"/>
              </a:lnSpc>
              <a:spcBef>
                <a:spcPts val="0"/>
              </a:spcBef>
              <a:spcAft>
                <a:spcPts val="0"/>
              </a:spcAft>
              <a:buClr>
                <a:schemeClr val="accent2"/>
              </a:buClr>
              <a:buSzPts val="2000"/>
              <a:buChar char="■"/>
            </a:pPr>
            <a:r>
              <a:rPr lang="en-US" sz="2200"/>
              <a:t>Youth </a:t>
            </a:r>
            <a:endParaRPr sz="2200"/>
          </a:p>
          <a:p>
            <a:pPr marL="1371600" lvl="0" indent="0" algn="l" rtl="0">
              <a:lnSpc>
                <a:spcPct val="100000"/>
              </a:lnSpc>
              <a:spcBef>
                <a:spcPts val="320"/>
              </a:spcBef>
              <a:spcAft>
                <a:spcPts val="0"/>
              </a:spcAft>
              <a:buSzPts val="2000"/>
              <a:buNone/>
            </a:pPr>
            <a:endParaRPr sz="2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9"/>
          <p:cNvSpPr txBox="1">
            <a:spLocks noGrp="1"/>
          </p:cNvSpPr>
          <p:nvPr>
            <p:ph type="title"/>
          </p:nvPr>
        </p:nvSpPr>
        <p:spPr>
          <a:xfrm>
            <a:off x="127412" y="348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4200" b="1">
                <a:solidFill>
                  <a:srgbClr val="003B67"/>
                </a:solidFill>
              </a:rPr>
              <a:t>Workgroup Updates</a:t>
            </a:r>
            <a:r>
              <a:rPr lang="en-US" sz="3600" b="1">
                <a:solidFill>
                  <a:srgbClr val="003B67"/>
                </a:solidFill>
              </a:rPr>
              <a:t> </a:t>
            </a:r>
            <a:endParaRPr sz="3600" b="1">
              <a:solidFill>
                <a:srgbClr val="003B67"/>
              </a:solidFill>
            </a:endParaRPr>
          </a:p>
        </p:txBody>
      </p:sp>
      <p:pic>
        <p:nvPicPr>
          <p:cNvPr id="360" name="Google Shape;360;p19"/>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361" name="Google Shape;361;p19"/>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2" name="Google Shape;362;p19"/>
          <p:cNvSpPr txBox="1"/>
          <p:nvPr/>
        </p:nvSpPr>
        <p:spPr>
          <a:xfrm>
            <a:off x="3549450" y="3259100"/>
            <a:ext cx="5093100" cy="41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Strategic Plan Workgroup</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0"/>
          <p:cNvSpPr txBox="1">
            <a:spLocks noGrp="1"/>
          </p:cNvSpPr>
          <p:nvPr>
            <p:ph type="title"/>
          </p:nvPr>
        </p:nvSpPr>
        <p:spPr>
          <a:xfrm>
            <a:off x="47700" y="358050"/>
            <a:ext cx="10817100" cy="70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endParaRPr sz="4300" b="1">
              <a:solidFill>
                <a:srgbClr val="003B67"/>
              </a:solidFill>
            </a:endParaRPr>
          </a:p>
          <a:p>
            <a:pPr marL="0" lvl="0" indent="0" algn="l" rtl="0">
              <a:lnSpc>
                <a:spcPct val="90000"/>
              </a:lnSpc>
              <a:spcBef>
                <a:spcPts val="0"/>
              </a:spcBef>
              <a:spcAft>
                <a:spcPts val="0"/>
              </a:spcAft>
              <a:buSzPts val="1800"/>
              <a:buNone/>
            </a:pPr>
            <a:r>
              <a:rPr lang="en-US" sz="3300" b="1">
                <a:solidFill>
                  <a:srgbClr val="003B67"/>
                </a:solidFill>
              </a:rPr>
              <a:t>Strategic Plan Workgroup Update</a:t>
            </a:r>
            <a:endParaRPr sz="3400"/>
          </a:p>
          <a:p>
            <a:pPr marL="0" lvl="0" indent="0" algn="ctr" rtl="0">
              <a:lnSpc>
                <a:spcPct val="90000"/>
              </a:lnSpc>
              <a:spcBef>
                <a:spcPts val="0"/>
              </a:spcBef>
              <a:spcAft>
                <a:spcPts val="0"/>
              </a:spcAft>
              <a:buSzPts val="1800"/>
              <a:buNone/>
            </a:pPr>
            <a:endParaRPr sz="4300" b="1">
              <a:solidFill>
                <a:srgbClr val="003B67"/>
              </a:solidFill>
            </a:endParaRPr>
          </a:p>
          <a:p>
            <a:pPr marL="0" lvl="0" indent="0" algn="l" rtl="0">
              <a:lnSpc>
                <a:spcPct val="90000"/>
              </a:lnSpc>
              <a:spcBef>
                <a:spcPts val="0"/>
              </a:spcBef>
              <a:spcAft>
                <a:spcPts val="0"/>
              </a:spcAft>
              <a:buSzPts val="1800"/>
              <a:buNone/>
            </a:pPr>
            <a:endParaRPr/>
          </a:p>
        </p:txBody>
      </p:sp>
      <p:sp>
        <p:nvSpPr>
          <p:cNvPr id="369" name="Google Shape;369;p20"/>
          <p:cNvSpPr txBox="1">
            <a:spLocks noGrp="1"/>
          </p:cNvSpPr>
          <p:nvPr>
            <p:ph type="body" idx="1"/>
          </p:nvPr>
        </p:nvSpPr>
        <p:spPr>
          <a:xfrm>
            <a:off x="137850" y="426825"/>
            <a:ext cx="11916300" cy="56985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1800"/>
              <a:buNone/>
            </a:pPr>
            <a:endParaRPr sz="2000" b="1">
              <a:solidFill>
                <a:schemeClr val="accent2"/>
              </a:solidFill>
            </a:endParaRPr>
          </a:p>
          <a:p>
            <a:pPr marL="457200" lvl="0" indent="-406400" algn="l" rtl="0">
              <a:lnSpc>
                <a:spcPct val="115000"/>
              </a:lnSpc>
              <a:spcBef>
                <a:spcPts val="0"/>
              </a:spcBef>
              <a:spcAft>
                <a:spcPts val="0"/>
              </a:spcAft>
              <a:buClr>
                <a:schemeClr val="accent2"/>
              </a:buClr>
              <a:buSzPts val="2800"/>
              <a:buChar char="➢"/>
            </a:pPr>
            <a:r>
              <a:rPr lang="en-US" sz="2200">
                <a:solidFill>
                  <a:srgbClr val="003B67"/>
                </a:solidFill>
              </a:rPr>
              <a:t>Purpose of Workgroup</a:t>
            </a:r>
            <a:endParaRPr sz="2200">
              <a:solidFill>
                <a:srgbClr val="003B67"/>
              </a:solidFill>
            </a:endParaRPr>
          </a:p>
          <a:p>
            <a:pPr marL="457200" lvl="0" indent="-406400" algn="l" rtl="0">
              <a:lnSpc>
                <a:spcPct val="115000"/>
              </a:lnSpc>
              <a:spcBef>
                <a:spcPts val="0"/>
              </a:spcBef>
              <a:spcAft>
                <a:spcPts val="0"/>
              </a:spcAft>
              <a:buClr>
                <a:schemeClr val="accent2"/>
              </a:buClr>
              <a:buSzPts val="2800"/>
              <a:buChar char="➢"/>
            </a:pPr>
            <a:r>
              <a:rPr lang="en-US" sz="2200">
                <a:solidFill>
                  <a:srgbClr val="003B67"/>
                </a:solidFill>
              </a:rPr>
              <a:t>Workgroup Structure</a:t>
            </a:r>
            <a:endParaRPr sz="2200">
              <a:solidFill>
                <a:srgbClr val="003B67"/>
              </a:solidFill>
            </a:endParaRPr>
          </a:p>
          <a:p>
            <a:pPr marL="1371600" lvl="1" indent="-368300" algn="l" rtl="0">
              <a:lnSpc>
                <a:spcPct val="115000"/>
              </a:lnSpc>
              <a:spcBef>
                <a:spcPts val="0"/>
              </a:spcBef>
              <a:spcAft>
                <a:spcPts val="0"/>
              </a:spcAft>
              <a:buClr>
                <a:srgbClr val="003B67"/>
              </a:buClr>
              <a:buSzPts val="2200"/>
              <a:buChar char="○"/>
            </a:pPr>
            <a:r>
              <a:rPr lang="en-US" sz="2200">
                <a:solidFill>
                  <a:srgbClr val="003B67"/>
                </a:solidFill>
              </a:rPr>
              <a:t>LWDBs, DES, Council members, Titles I, II, III, IV, Business Services</a:t>
            </a:r>
            <a:endParaRPr sz="2200">
              <a:solidFill>
                <a:srgbClr val="003B67"/>
              </a:solidFill>
            </a:endParaRPr>
          </a:p>
          <a:p>
            <a:pPr marL="1371600" lvl="1" indent="-368300" algn="l" rtl="0">
              <a:lnSpc>
                <a:spcPct val="115000"/>
              </a:lnSpc>
              <a:spcBef>
                <a:spcPts val="0"/>
              </a:spcBef>
              <a:spcAft>
                <a:spcPts val="0"/>
              </a:spcAft>
              <a:buClr>
                <a:srgbClr val="003B67"/>
              </a:buClr>
              <a:buSzPts val="2200"/>
              <a:buChar char="○"/>
            </a:pPr>
            <a:r>
              <a:rPr lang="en-US" sz="2200">
                <a:solidFill>
                  <a:srgbClr val="003B67"/>
                </a:solidFill>
              </a:rPr>
              <a:t>Weekly meetings</a:t>
            </a:r>
            <a:endParaRPr sz="2200">
              <a:solidFill>
                <a:srgbClr val="003B67"/>
              </a:solidFill>
            </a:endParaRPr>
          </a:p>
          <a:p>
            <a:pPr marL="1371600" lvl="0" indent="0" algn="l" rtl="0">
              <a:lnSpc>
                <a:spcPct val="115000"/>
              </a:lnSpc>
              <a:spcBef>
                <a:spcPts val="0"/>
              </a:spcBef>
              <a:spcAft>
                <a:spcPts val="0"/>
              </a:spcAft>
              <a:buSzPts val="1800"/>
              <a:buNone/>
            </a:pPr>
            <a:endParaRPr sz="2200">
              <a:solidFill>
                <a:srgbClr val="003B67"/>
              </a:solidFill>
            </a:endParaRPr>
          </a:p>
          <a:p>
            <a:pPr marL="457200" lvl="0" indent="-406400" algn="l" rtl="0">
              <a:lnSpc>
                <a:spcPct val="115000"/>
              </a:lnSpc>
              <a:spcBef>
                <a:spcPts val="0"/>
              </a:spcBef>
              <a:spcAft>
                <a:spcPts val="0"/>
              </a:spcAft>
              <a:buClr>
                <a:srgbClr val="E24824"/>
              </a:buClr>
              <a:buSzPts val="2800"/>
              <a:buChar char="➢"/>
            </a:pPr>
            <a:r>
              <a:rPr lang="en-US" sz="2200" b="1">
                <a:solidFill>
                  <a:schemeClr val="accent2"/>
                </a:solidFill>
              </a:rPr>
              <a:t>OLD</a:t>
            </a:r>
            <a:r>
              <a:rPr lang="en-US" sz="2200">
                <a:solidFill>
                  <a:srgbClr val="073763"/>
                </a:solidFill>
              </a:rPr>
              <a:t> Workforce Arizona Council Mission &amp; Vision Statement</a:t>
            </a:r>
            <a:r>
              <a:rPr lang="en-US" sz="2200">
                <a:solidFill>
                  <a:srgbClr val="202124"/>
                </a:solidFill>
              </a:rPr>
              <a:t> </a:t>
            </a:r>
            <a:endParaRPr sz="2200">
              <a:solidFill>
                <a:srgbClr val="202124"/>
              </a:solidFill>
            </a:endParaRPr>
          </a:p>
          <a:p>
            <a:pPr marL="914400" lvl="1" indent="-393700" algn="l" rtl="0">
              <a:lnSpc>
                <a:spcPct val="100000"/>
              </a:lnSpc>
              <a:spcBef>
                <a:spcPts val="0"/>
              </a:spcBef>
              <a:spcAft>
                <a:spcPts val="0"/>
              </a:spcAft>
              <a:buClr>
                <a:schemeClr val="accent2"/>
              </a:buClr>
              <a:buSzPts val="2600"/>
              <a:buChar char="○"/>
            </a:pPr>
            <a:r>
              <a:rPr lang="en-US" sz="2200" b="1">
                <a:solidFill>
                  <a:schemeClr val="accent2"/>
                </a:solidFill>
              </a:rPr>
              <a:t>Mission:</a:t>
            </a:r>
            <a:r>
              <a:rPr lang="en-US" sz="2200">
                <a:solidFill>
                  <a:srgbClr val="073763"/>
                </a:solidFill>
              </a:rPr>
              <a:t> The mission of the Workforce Arizona Council is to create meaningful linkages between the education and workforce systems, and help Arizonans of all backgrounds gain employment and prosper in a rapidly changing economy</a:t>
            </a:r>
            <a:endParaRPr sz="2200">
              <a:solidFill>
                <a:srgbClr val="073763"/>
              </a:solidFill>
            </a:endParaRPr>
          </a:p>
          <a:p>
            <a:pPr marL="914400" lvl="1" indent="-393700" algn="l" rtl="0">
              <a:lnSpc>
                <a:spcPct val="100000"/>
              </a:lnSpc>
              <a:spcBef>
                <a:spcPts val="0"/>
              </a:spcBef>
              <a:spcAft>
                <a:spcPts val="0"/>
              </a:spcAft>
              <a:buClr>
                <a:schemeClr val="accent2"/>
              </a:buClr>
              <a:buSzPts val="2600"/>
              <a:buChar char="○"/>
            </a:pPr>
            <a:r>
              <a:rPr lang="en-US" sz="2200" b="1">
                <a:solidFill>
                  <a:schemeClr val="accent2"/>
                </a:solidFill>
              </a:rPr>
              <a:t>Vision:</a:t>
            </a:r>
            <a:r>
              <a:rPr lang="en-US" sz="2200">
                <a:solidFill>
                  <a:srgbClr val="073763"/>
                </a:solidFill>
              </a:rPr>
              <a:t> The vision of the Workforce Arizona Council is to build a pro-growth economy that provides opportunity for all and builds prosperous communities by building the skills and abilities of Arizonans to meet the workforce needs of our employers</a:t>
            </a:r>
            <a:endParaRPr sz="2200">
              <a:solidFill>
                <a:srgbClr val="073763"/>
              </a:solidFill>
            </a:endParaRPr>
          </a:p>
          <a:p>
            <a:pPr marL="457200" lvl="0" indent="0" algn="l" rtl="0">
              <a:lnSpc>
                <a:spcPct val="100000"/>
              </a:lnSpc>
              <a:spcBef>
                <a:spcPts val="1000"/>
              </a:spcBef>
              <a:spcAft>
                <a:spcPts val="0"/>
              </a:spcAft>
              <a:buSzPts val="1800"/>
              <a:buNone/>
            </a:pPr>
            <a:endParaRPr sz="2000">
              <a:solidFill>
                <a:srgbClr val="073763"/>
              </a:solidFill>
              <a:latin typeface="Calibri"/>
              <a:ea typeface="Calibri"/>
              <a:cs typeface="Calibri"/>
              <a:sym typeface="Calibri"/>
            </a:endParaRPr>
          </a:p>
          <a:p>
            <a:pPr marL="457200" lvl="0" indent="0" algn="l" rtl="0">
              <a:lnSpc>
                <a:spcPct val="100000"/>
              </a:lnSpc>
              <a:spcBef>
                <a:spcPts val="1000"/>
              </a:spcBef>
              <a:spcAft>
                <a:spcPts val="0"/>
              </a:spcAft>
              <a:buSzPts val="1800"/>
              <a:buNone/>
            </a:pPr>
            <a:endParaRPr sz="2000">
              <a:solidFill>
                <a:schemeClr val="dk1"/>
              </a:solidFill>
              <a:highlight>
                <a:schemeClr val="lt1"/>
              </a:highlight>
            </a:endParaRPr>
          </a:p>
          <a:p>
            <a:pPr marL="1371600" lvl="0" indent="0" algn="l" rtl="0">
              <a:lnSpc>
                <a:spcPct val="150000"/>
              </a:lnSpc>
              <a:spcBef>
                <a:spcPts val="0"/>
              </a:spcBef>
              <a:spcAft>
                <a:spcPts val="0"/>
              </a:spcAft>
              <a:buClr>
                <a:schemeClr val="dk1"/>
              </a:buClr>
              <a:buSzPts val="1800"/>
              <a:buFont typeface="Arial"/>
              <a:buNone/>
            </a:pPr>
            <a:endParaRPr>
              <a:solidFill>
                <a:srgbClr val="003B67"/>
              </a:solidFill>
            </a:endParaRPr>
          </a:p>
          <a:p>
            <a:pPr marL="0" lvl="0" indent="0" algn="l" rtl="0">
              <a:lnSpc>
                <a:spcPct val="100000"/>
              </a:lnSpc>
              <a:spcBef>
                <a:spcPts val="1000"/>
              </a:spcBef>
              <a:spcAft>
                <a:spcPts val="0"/>
              </a:spcAft>
              <a:buSzPts val="1800"/>
              <a:buNone/>
            </a:pPr>
            <a:endParaRPr sz="2100">
              <a:solidFill>
                <a:srgbClr val="073763"/>
              </a:solidFill>
            </a:endParaRPr>
          </a:p>
          <a:p>
            <a:pPr marL="13716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b65569c104_0_7"/>
          <p:cNvSpPr txBox="1">
            <a:spLocks noGrp="1"/>
          </p:cNvSpPr>
          <p:nvPr>
            <p:ph type="title"/>
          </p:nvPr>
        </p:nvSpPr>
        <p:spPr>
          <a:xfrm>
            <a:off x="-10550" y="112900"/>
            <a:ext cx="11924100" cy="579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200" b="1">
                <a:solidFill>
                  <a:srgbClr val="1C4587"/>
                </a:solidFill>
              </a:rPr>
              <a:t>Apprenticeships</a:t>
            </a:r>
            <a:endParaRPr sz="3100" b="1">
              <a:solidFill>
                <a:srgbClr val="1C4587"/>
              </a:solidFill>
            </a:endParaRPr>
          </a:p>
        </p:txBody>
      </p:sp>
      <p:sp>
        <p:nvSpPr>
          <p:cNvPr id="100" name="Google Shape;100;g1b65569c104_0_7"/>
          <p:cNvSpPr txBox="1"/>
          <p:nvPr/>
        </p:nvSpPr>
        <p:spPr>
          <a:xfrm>
            <a:off x="105850" y="820050"/>
            <a:ext cx="11691300" cy="5217900"/>
          </a:xfrm>
          <a:prstGeom prst="rect">
            <a:avLst/>
          </a:prstGeom>
          <a:noFill/>
          <a:ln>
            <a:noFill/>
          </a:ln>
        </p:spPr>
        <p:txBody>
          <a:bodyPr spcFirstLastPara="1" wrap="square" lIns="91425" tIns="91425" rIns="91425" bIns="91425" anchor="t" anchorCtr="0">
            <a:spAutoFit/>
          </a:bodyPr>
          <a:lstStyle/>
          <a:p>
            <a:pPr marL="457200" lvl="0" indent="-381000" algn="l" rtl="0">
              <a:lnSpc>
                <a:spcPct val="150000"/>
              </a:lnSpc>
              <a:spcBef>
                <a:spcPts val="0"/>
              </a:spcBef>
              <a:spcAft>
                <a:spcPts val="0"/>
              </a:spcAft>
              <a:buClr>
                <a:schemeClr val="accent2"/>
              </a:buClr>
              <a:buSzPts val="2400"/>
              <a:buChar char="➢"/>
            </a:pPr>
            <a:r>
              <a:rPr lang="en-US" sz="2200">
                <a:solidFill>
                  <a:srgbClr val="1C4587"/>
                </a:solidFill>
              </a:rPr>
              <a:t>Arizona Apprenticeship Office (Registration Agency @ DES) Update</a:t>
            </a:r>
            <a:endParaRPr sz="2200">
              <a:solidFill>
                <a:srgbClr val="1C4587"/>
              </a:solidFill>
            </a:endParaRPr>
          </a:p>
          <a:p>
            <a:pPr marL="457200" lvl="0" indent="-381000" algn="l" rtl="0">
              <a:lnSpc>
                <a:spcPct val="150000"/>
              </a:lnSpc>
              <a:spcBef>
                <a:spcPts val="0"/>
              </a:spcBef>
              <a:spcAft>
                <a:spcPts val="0"/>
              </a:spcAft>
              <a:buClr>
                <a:schemeClr val="accent2"/>
              </a:buClr>
              <a:buSzPts val="2400"/>
              <a:buChar char="➢"/>
            </a:pPr>
            <a:r>
              <a:rPr lang="en-US" sz="2200">
                <a:solidFill>
                  <a:srgbClr val="1C4587"/>
                </a:solidFill>
              </a:rPr>
              <a:t>Total # of Active Registered Apprentices = 5220 in 12 different Industries</a:t>
            </a:r>
            <a:endParaRPr sz="2200">
              <a:solidFill>
                <a:srgbClr val="1C4587"/>
              </a:solidFill>
            </a:endParaRPr>
          </a:p>
          <a:p>
            <a:pPr marL="457200" lvl="0" indent="-381000" algn="l" rtl="0">
              <a:lnSpc>
                <a:spcPct val="150000"/>
              </a:lnSpc>
              <a:spcBef>
                <a:spcPts val="0"/>
              </a:spcBef>
              <a:spcAft>
                <a:spcPts val="0"/>
              </a:spcAft>
              <a:buClr>
                <a:schemeClr val="accent2"/>
              </a:buClr>
              <a:buSzPts val="2400"/>
              <a:buChar char="➢"/>
            </a:pPr>
            <a:r>
              <a:rPr lang="en-US" sz="2200">
                <a:solidFill>
                  <a:srgbClr val="1C4587"/>
                </a:solidFill>
              </a:rPr>
              <a:t>Total # of Programs = 240</a:t>
            </a:r>
            <a:endParaRPr sz="2200">
              <a:solidFill>
                <a:srgbClr val="1C4587"/>
              </a:solidFill>
            </a:endParaRPr>
          </a:p>
          <a:p>
            <a:pPr marL="457200" lvl="0" indent="-381000" algn="l" rtl="0">
              <a:lnSpc>
                <a:spcPct val="150000"/>
              </a:lnSpc>
              <a:spcBef>
                <a:spcPts val="0"/>
              </a:spcBef>
              <a:spcAft>
                <a:spcPts val="0"/>
              </a:spcAft>
              <a:buClr>
                <a:schemeClr val="accent2"/>
              </a:buClr>
              <a:buSzPts val="2400"/>
              <a:buChar char="➢"/>
            </a:pPr>
            <a:r>
              <a:rPr lang="en-US" sz="2200">
                <a:solidFill>
                  <a:srgbClr val="1C4587"/>
                </a:solidFill>
              </a:rPr>
              <a:t>Total # of Active Occupations = 110</a:t>
            </a:r>
            <a:endParaRPr sz="2200">
              <a:solidFill>
                <a:srgbClr val="1C4587"/>
              </a:solidFill>
            </a:endParaRPr>
          </a:p>
          <a:p>
            <a:pPr marL="457200" lvl="0" indent="-381000" algn="l" rtl="0">
              <a:lnSpc>
                <a:spcPct val="150000"/>
              </a:lnSpc>
              <a:spcBef>
                <a:spcPts val="0"/>
              </a:spcBef>
              <a:spcAft>
                <a:spcPts val="0"/>
              </a:spcAft>
              <a:buClr>
                <a:schemeClr val="accent2"/>
              </a:buClr>
              <a:buSzPts val="2400"/>
              <a:buChar char="➢"/>
            </a:pPr>
            <a:r>
              <a:rPr lang="en-US" sz="2200">
                <a:solidFill>
                  <a:srgbClr val="1C4587"/>
                </a:solidFill>
              </a:rPr>
              <a:t>Planned Expansion and Outreach</a:t>
            </a:r>
            <a:endParaRPr sz="2200">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sz="2000">
                <a:solidFill>
                  <a:srgbClr val="1C4587"/>
                </a:solidFill>
              </a:rPr>
              <a:t>Healthcare Accelerator with Maricopa County and a National Intermediary Healthcare Career Advancement Program November 2022 more planned in 2023</a:t>
            </a:r>
            <a:endParaRPr sz="2000">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sz="2000">
                <a:solidFill>
                  <a:srgbClr val="1C4587"/>
                </a:solidFill>
              </a:rPr>
              <a:t>Manufacturing Accelerator with Maricopa County and Arizona Manufacturing Expansion program March 8, 2023</a:t>
            </a:r>
            <a:endParaRPr sz="2000">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sz="2000">
                <a:solidFill>
                  <a:srgbClr val="1C4587"/>
                </a:solidFill>
              </a:rPr>
              <a:t>A Child Care Development Program with Central Arizona College in collaboration with DES Child Care Agency had recently been registered.</a:t>
            </a:r>
            <a:endParaRPr sz="2000">
              <a:solidFill>
                <a:srgbClr val="1C4587"/>
              </a:solidFill>
            </a:endParaRPr>
          </a:p>
          <a:p>
            <a:pPr marL="0" lvl="0" indent="0" algn="l" rtl="0">
              <a:spcBef>
                <a:spcPts val="0"/>
              </a:spcBef>
              <a:spcAft>
                <a:spcPts val="0"/>
              </a:spcAft>
              <a:buNone/>
            </a:pPr>
            <a:endParaRPr sz="15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189916aa2cf_1_105"/>
          <p:cNvSpPr txBox="1">
            <a:spLocks noGrp="1"/>
          </p:cNvSpPr>
          <p:nvPr>
            <p:ph type="title"/>
          </p:nvPr>
        </p:nvSpPr>
        <p:spPr>
          <a:xfrm>
            <a:off x="65050" y="194823"/>
            <a:ext cx="9986100" cy="68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Strategic Plan Workgroup, cont’d</a:t>
            </a:r>
            <a:endParaRPr sz="3300" b="1">
              <a:solidFill>
                <a:srgbClr val="073763"/>
              </a:solidFill>
            </a:endParaRPr>
          </a:p>
        </p:txBody>
      </p:sp>
      <p:sp>
        <p:nvSpPr>
          <p:cNvPr id="376" name="Google Shape;376;g189916aa2cf_1_105"/>
          <p:cNvSpPr txBox="1">
            <a:spLocks noGrp="1"/>
          </p:cNvSpPr>
          <p:nvPr>
            <p:ph type="body" idx="1"/>
          </p:nvPr>
        </p:nvSpPr>
        <p:spPr>
          <a:xfrm>
            <a:off x="105700" y="1251600"/>
            <a:ext cx="11810400" cy="46407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Clr>
                <a:schemeClr val="accent2"/>
              </a:buClr>
              <a:buSzPts val="2800"/>
              <a:buChar char="➢"/>
            </a:pPr>
            <a:r>
              <a:rPr lang="en-US" sz="2200" b="1">
                <a:solidFill>
                  <a:schemeClr val="accent2"/>
                </a:solidFill>
              </a:rPr>
              <a:t>REVISED</a:t>
            </a:r>
            <a:r>
              <a:rPr lang="en-US" sz="2200">
                <a:solidFill>
                  <a:srgbClr val="073763"/>
                </a:solidFill>
              </a:rPr>
              <a:t> Workforce Arizona Council Mission &amp; Vision Statement</a:t>
            </a:r>
            <a:endParaRPr sz="2200">
              <a:solidFill>
                <a:srgbClr val="073763"/>
              </a:solidFill>
            </a:endParaRPr>
          </a:p>
          <a:p>
            <a:pPr marL="914400" lvl="1" indent="-393700" algn="l" rtl="0">
              <a:lnSpc>
                <a:spcPct val="100000"/>
              </a:lnSpc>
              <a:spcBef>
                <a:spcPts val="0"/>
              </a:spcBef>
              <a:spcAft>
                <a:spcPts val="0"/>
              </a:spcAft>
              <a:buClr>
                <a:schemeClr val="accent2"/>
              </a:buClr>
              <a:buSzPts val="2600"/>
              <a:buChar char="○"/>
            </a:pPr>
            <a:r>
              <a:rPr lang="en-US" sz="2200" b="1">
                <a:solidFill>
                  <a:schemeClr val="accent2"/>
                </a:solidFill>
              </a:rPr>
              <a:t>Mission:</a:t>
            </a:r>
            <a:r>
              <a:rPr lang="en-US" sz="2200">
                <a:solidFill>
                  <a:srgbClr val="003B67"/>
                </a:solidFill>
              </a:rPr>
              <a:t> </a:t>
            </a:r>
            <a:r>
              <a:rPr lang="en-US" sz="2200">
                <a:solidFill>
                  <a:srgbClr val="003B67"/>
                </a:solidFill>
                <a:highlight>
                  <a:srgbClr val="FFFFFF"/>
                </a:highlight>
              </a:rPr>
              <a:t>The mission of the Workforce Arizona Council is</a:t>
            </a:r>
            <a:r>
              <a:rPr lang="en-US" sz="2200" b="1">
                <a:solidFill>
                  <a:srgbClr val="003B67"/>
                </a:solidFill>
                <a:highlight>
                  <a:srgbClr val="FFFFFF"/>
                </a:highlight>
              </a:rPr>
              <a:t> </a:t>
            </a:r>
            <a:r>
              <a:rPr lang="en-US" sz="2200">
                <a:solidFill>
                  <a:srgbClr val="003B67"/>
                </a:solidFill>
              </a:rPr>
              <a:t>to develop and support an inclusive and equitable workforce system that connects business, education, and job seekers that results in a healthy economy in Arizona.</a:t>
            </a:r>
            <a:br>
              <a:rPr lang="en-US" sz="2200">
                <a:solidFill>
                  <a:srgbClr val="003B67"/>
                </a:solidFill>
              </a:rPr>
            </a:br>
            <a:endParaRPr sz="2200">
              <a:solidFill>
                <a:srgbClr val="003B67"/>
              </a:solidFill>
              <a:highlight>
                <a:schemeClr val="lt1"/>
              </a:highlight>
            </a:endParaRPr>
          </a:p>
          <a:p>
            <a:pPr marL="914400" lvl="1" indent="-393700" algn="l" rtl="0">
              <a:lnSpc>
                <a:spcPct val="100000"/>
              </a:lnSpc>
              <a:spcBef>
                <a:spcPts val="0"/>
              </a:spcBef>
              <a:spcAft>
                <a:spcPts val="0"/>
              </a:spcAft>
              <a:buClr>
                <a:schemeClr val="accent2"/>
              </a:buClr>
              <a:buSzPts val="2600"/>
              <a:buChar char="○"/>
            </a:pPr>
            <a:r>
              <a:rPr lang="en-US" sz="2200" b="1">
                <a:solidFill>
                  <a:schemeClr val="accent2"/>
                </a:solidFill>
                <a:highlight>
                  <a:schemeClr val="lt1"/>
                </a:highlight>
              </a:rPr>
              <a:t>Vision:</a:t>
            </a:r>
            <a:r>
              <a:rPr lang="en-US" sz="2200">
                <a:solidFill>
                  <a:srgbClr val="003B67"/>
                </a:solidFill>
                <a:highlight>
                  <a:schemeClr val="lt1"/>
                </a:highlight>
              </a:rPr>
              <a:t> </a:t>
            </a:r>
            <a:r>
              <a:rPr lang="en-US" sz="2200">
                <a:solidFill>
                  <a:srgbClr val="003B67"/>
                </a:solidFill>
                <a:highlight>
                  <a:srgbClr val="FFFFFF"/>
                </a:highlight>
              </a:rPr>
              <a:t>The vision of the Workforce Arizona Council is</a:t>
            </a:r>
            <a:r>
              <a:rPr lang="en-US" sz="2200" b="1">
                <a:solidFill>
                  <a:srgbClr val="003B67"/>
                </a:solidFill>
                <a:highlight>
                  <a:srgbClr val="FFFFFF"/>
                </a:highlight>
              </a:rPr>
              <a:t> </a:t>
            </a:r>
            <a:r>
              <a:rPr lang="en-US" sz="2200">
                <a:solidFill>
                  <a:srgbClr val="003B67"/>
                </a:solidFill>
              </a:rPr>
              <a:t>to create a future where every Arizonan has the opportunity to reach their full potential through access to meaningful employment </a:t>
            </a:r>
            <a:r>
              <a:rPr lang="en-US" sz="2200">
                <a:solidFill>
                  <a:srgbClr val="003B67"/>
                </a:solidFill>
                <a:highlight>
                  <a:srgbClr val="FFFFFF"/>
                </a:highlight>
              </a:rPr>
              <a:t>while meeting employer needs</a:t>
            </a:r>
            <a:r>
              <a:rPr lang="en-US" sz="2200">
                <a:solidFill>
                  <a:srgbClr val="003B67"/>
                </a:solidFill>
              </a:rPr>
              <a:t>, by driving the economic growth and prosperity of our communities.</a:t>
            </a:r>
            <a:endParaRPr sz="2200">
              <a:solidFill>
                <a:srgbClr val="003B67"/>
              </a:solidFill>
              <a:highlight>
                <a:schemeClr val="lt1"/>
              </a:highlight>
            </a:endParaRPr>
          </a:p>
          <a:p>
            <a:pPr marL="0" lvl="0" indent="0" algn="l" rtl="0">
              <a:lnSpc>
                <a:spcPct val="100000"/>
              </a:lnSpc>
              <a:spcBef>
                <a:spcPts val="1000"/>
              </a:spcBef>
              <a:spcAft>
                <a:spcPts val="0"/>
              </a:spcAft>
              <a:buSzPts val="1800"/>
              <a:buNone/>
            </a:pPr>
            <a:endParaRPr sz="2200">
              <a:solidFill>
                <a:schemeClr val="dk1"/>
              </a:solidFill>
              <a:highlight>
                <a:schemeClr val="lt1"/>
              </a:highlight>
            </a:endParaRPr>
          </a:p>
          <a:p>
            <a:pPr marL="457200" lvl="0" indent="-406400" algn="l" rtl="0">
              <a:lnSpc>
                <a:spcPct val="100000"/>
              </a:lnSpc>
              <a:spcBef>
                <a:spcPts val="1000"/>
              </a:spcBef>
              <a:spcAft>
                <a:spcPts val="0"/>
              </a:spcAft>
              <a:buClr>
                <a:schemeClr val="accent2"/>
              </a:buClr>
              <a:buSzPts val="2800"/>
              <a:buChar char="➢"/>
            </a:pPr>
            <a:r>
              <a:rPr lang="en-US" sz="2200" b="1">
                <a:solidFill>
                  <a:schemeClr val="accent2"/>
                </a:solidFill>
              </a:rPr>
              <a:t>Action Item:</a:t>
            </a:r>
            <a:r>
              <a:rPr lang="en-US" sz="2100"/>
              <a:t> </a:t>
            </a:r>
            <a:r>
              <a:rPr lang="en-US" sz="2100">
                <a:solidFill>
                  <a:srgbClr val="073763"/>
                </a:solidFill>
              </a:rPr>
              <a:t>Vote to approve the proposed, revised Mission Statement and Vision Statement. </a:t>
            </a:r>
            <a:endParaRPr sz="2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1"/>
          <p:cNvSpPr txBox="1">
            <a:spLocks noGrp="1"/>
          </p:cNvSpPr>
          <p:nvPr>
            <p:ph type="title"/>
          </p:nvPr>
        </p:nvSpPr>
        <p:spPr>
          <a:xfrm>
            <a:off x="127362" y="332150"/>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4200" b="1">
                <a:solidFill>
                  <a:srgbClr val="003B67"/>
                </a:solidFill>
              </a:rPr>
              <a:t>In-Demand Industry &amp; Occupation Selection</a:t>
            </a:r>
            <a:r>
              <a:rPr lang="en-US" sz="3600" b="1">
                <a:solidFill>
                  <a:srgbClr val="003B67"/>
                </a:solidFill>
              </a:rPr>
              <a:t> </a:t>
            </a:r>
            <a:endParaRPr sz="3600" b="1">
              <a:solidFill>
                <a:srgbClr val="003B67"/>
              </a:solidFill>
            </a:endParaRPr>
          </a:p>
        </p:txBody>
      </p:sp>
      <p:pic>
        <p:nvPicPr>
          <p:cNvPr id="383" name="Google Shape;383;p21"/>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384" name="Google Shape;384;p21"/>
          <p:cNvSpPr/>
          <p:nvPr/>
        </p:nvSpPr>
        <p:spPr>
          <a:xfrm>
            <a:off x="3629900" y="3301400"/>
            <a:ext cx="4932300" cy="732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Rachael Tashbook, OEO</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08fbbb0307_10_0"/>
          <p:cNvSpPr txBox="1"/>
          <p:nvPr/>
        </p:nvSpPr>
        <p:spPr>
          <a:xfrm>
            <a:off x="0" y="1326500"/>
            <a:ext cx="11847300" cy="4479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73763"/>
                </a:solidFill>
                <a:latin typeface="Arial"/>
                <a:ea typeface="Arial"/>
                <a:cs typeface="Arial"/>
                <a:sym typeface="Arial"/>
              </a:rPr>
              <a:t>Industry sector that has a substantial current or potential impact (including through jobs that lead to economic </a:t>
            </a:r>
            <a:r>
              <a:rPr lang="en-US" sz="1800" b="0" i="1" u="none" strike="noStrike" cap="none">
                <a:solidFill>
                  <a:srgbClr val="073763"/>
                </a:solidFill>
                <a:latin typeface="Arial"/>
                <a:ea typeface="Arial"/>
                <a:cs typeface="Arial"/>
                <a:sym typeface="Arial"/>
              </a:rPr>
              <a:t>self-sufficiency</a:t>
            </a:r>
            <a:r>
              <a:rPr lang="en-US" sz="1800" b="0" i="0" u="none" strike="noStrike" cap="none">
                <a:solidFill>
                  <a:srgbClr val="073763"/>
                </a:solidFill>
                <a:latin typeface="Arial"/>
                <a:ea typeface="Arial"/>
                <a:cs typeface="Arial"/>
                <a:sym typeface="Arial"/>
              </a:rPr>
              <a:t> and opportunities for </a:t>
            </a:r>
            <a:r>
              <a:rPr lang="en-US" sz="1800" b="0" i="1" u="none" strike="noStrike" cap="none">
                <a:solidFill>
                  <a:srgbClr val="073763"/>
                </a:solidFill>
                <a:latin typeface="Arial"/>
                <a:ea typeface="Arial"/>
                <a:cs typeface="Arial"/>
                <a:sym typeface="Arial"/>
              </a:rPr>
              <a:t>advancement</a:t>
            </a:r>
            <a:r>
              <a:rPr lang="en-US" sz="1800" b="0" i="0" u="none" strike="noStrike" cap="none">
                <a:solidFill>
                  <a:srgbClr val="073763"/>
                </a:solidFill>
                <a:latin typeface="Arial"/>
                <a:ea typeface="Arial"/>
                <a:cs typeface="Arial"/>
                <a:sym typeface="Arial"/>
              </a:rPr>
              <a:t>) on the state, regional, or local economy, as appropriate, and that contributes to the growth or stability of other supporting businesses, or the growth of other industry sectors.</a:t>
            </a:r>
            <a:endParaRPr sz="1800" b="0" i="0" u="none" strike="noStrike" cap="none">
              <a:solidFill>
                <a:srgbClr val="073763"/>
              </a:solidFill>
              <a:latin typeface="Arial"/>
              <a:ea typeface="Arial"/>
              <a:cs typeface="Arial"/>
              <a:sym typeface="Arial"/>
            </a:endParaRPr>
          </a:p>
          <a:p>
            <a:pPr marL="0" marR="0" lvl="0" indent="0" algn="r" rtl="0">
              <a:lnSpc>
                <a:spcPct val="115000"/>
              </a:lnSpc>
              <a:spcBef>
                <a:spcPts val="600"/>
              </a:spcBef>
              <a:spcAft>
                <a:spcPts val="0"/>
              </a:spcAft>
              <a:buClr>
                <a:srgbClr val="000000"/>
              </a:buClr>
              <a:buSzPts val="1600"/>
              <a:buFont typeface="Arial"/>
              <a:buNone/>
            </a:pPr>
            <a:r>
              <a:rPr lang="en-US" sz="1600" b="0" i="0" u="none" strike="noStrike" cap="none">
                <a:solidFill>
                  <a:srgbClr val="073763"/>
                </a:solidFill>
                <a:latin typeface="Arial"/>
                <a:ea typeface="Arial"/>
                <a:cs typeface="Arial"/>
                <a:sym typeface="Arial"/>
              </a:rPr>
              <a:t>WIOA Section 3(23)</a:t>
            </a:r>
            <a:endParaRPr sz="1600" b="0" i="0" u="none" strike="noStrike" cap="none">
              <a:solidFill>
                <a:srgbClr val="073763"/>
              </a:solidFill>
              <a:latin typeface="Arial"/>
              <a:ea typeface="Arial"/>
              <a:cs typeface="Arial"/>
              <a:sym typeface="Arial"/>
            </a:endParaRPr>
          </a:p>
          <a:p>
            <a:pPr marL="0" marR="0" lvl="0" indent="0" algn="r" rtl="0">
              <a:lnSpc>
                <a:spcPct val="115000"/>
              </a:lnSpc>
              <a:spcBef>
                <a:spcPts val="600"/>
              </a:spcBef>
              <a:spcAft>
                <a:spcPts val="0"/>
              </a:spcAft>
              <a:buClr>
                <a:srgbClr val="000000"/>
              </a:buClr>
              <a:buSzPts val="1600"/>
              <a:buFont typeface="Arial"/>
              <a:buNone/>
            </a:pPr>
            <a:endParaRPr sz="1600" b="0" i="0" u="none" strike="noStrike" cap="none">
              <a:solidFill>
                <a:srgbClr val="073763"/>
              </a:solidFill>
              <a:latin typeface="Arial"/>
              <a:ea typeface="Arial"/>
              <a:cs typeface="Arial"/>
              <a:sym typeface="Arial"/>
            </a:endParaRPr>
          </a:p>
          <a:p>
            <a:pPr marL="0" marR="0" lvl="0" indent="0" algn="r" rtl="0">
              <a:lnSpc>
                <a:spcPct val="115000"/>
              </a:lnSpc>
              <a:spcBef>
                <a:spcPts val="600"/>
              </a:spcBef>
              <a:spcAft>
                <a:spcPts val="0"/>
              </a:spcAft>
              <a:buClr>
                <a:srgbClr val="000000"/>
              </a:buClr>
              <a:buSzPts val="1600"/>
              <a:buFont typeface="Arial"/>
              <a:buNone/>
            </a:pPr>
            <a:endParaRPr sz="1600" b="0" i="0" u="none" strike="noStrike" cap="none">
              <a:solidFill>
                <a:srgbClr val="073763"/>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2000"/>
              <a:buFont typeface="Arial"/>
              <a:buNone/>
            </a:pPr>
            <a:endParaRPr sz="2000">
              <a:solidFill>
                <a:srgbClr val="073763"/>
              </a:solidFill>
            </a:endParaRPr>
          </a:p>
          <a:p>
            <a:pPr marL="0" marR="0" lvl="0" indent="0" algn="l" rtl="0">
              <a:lnSpc>
                <a:spcPct val="115000"/>
              </a:lnSpc>
              <a:spcBef>
                <a:spcPts val="600"/>
              </a:spcBef>
              <a:spcAft>
                <a:spcPts val="0"/>
              </a:spcAft>
              <a:buClr>
                <a:srgbClr val="000000"/>
              </a:buClr>
              <a:buSzPts val="2000"/>
              <a:buFont typeface="Arial"/>
              <a:buNone/>
            </a:pPr>
            <a:r>
              <a:rPr lang="en-US" sz="2000" b="0" i="0" u="none" strike="noStrike" cap="none">
                <a:solidFill>
                  <a:srgbClr val="073763"/>
                </a:solidFill>
                <a:latin typeface="Arial"/>
                <a:ea typeface="Arial"/>
                <a:cs typeface="Arial"/>
                <a:sym typeface="Arial"/>
              </a:rPr>
              <a:t>The determination of whether an industry sector or occupation is in-demand under this paragraph shall be made by the State board or local board, as appropriate, using State and regional business and labor market projections, including the use of labor market information.</a:t>
            </a:r>
            <a:endParaRPr sz="2000" b="0" i="0" u="none" strike="noStrike" cap="none">
              <a:solidFill>
                <a:srgbClr val="073763"/>
              </a:solidFill>
              <a:latin typeface="Arial"/>
              <a:ea typeface="Arial"/>
              <a:cs typeface="Arial"/>
              <a:sym typeface="Arial"/>
            </a:endParaRPr>
          </a:p>
          <a:p>
            <a:pPr marL="0" marR="0" lvl="0" indent="0" algn="r" rtl="0">
              <a:lnSpc>
                <a:spcPct val="115000"/>
              </a:lnSpc>
              <a:spcBef>
                <a:spcPts val="600"/>
              </a:spcBef>
              <a:spcAft>
                <a:spcPts val="0"/>
              </a:spcAft>
              <a:buClr>
                <a:srgbClr val="000000"/>
              </a:buClr>
              <a:buSzPts val="1600"/>
              <a:buFont typeface="Arial"/>
              <a:buNone/>
            </a:pPr>
            <a:r>
              <a:rPr lang="en-US" sz="1600" b="0" i="0" u="none" strike="noStrike" cap="none">
                <a:solidFill>
                  <a:srgbClr val="073763"/>
                </a:solidFill>
                <a:latin typeface="Arial"/>
                <a:ea typeface="Arial"/>
                <a:cs typeface="Arial"/>
                <a:sym typeface="Arial"/>
              </a:rPr>
              <a:t>WIOA Section 3(23)(B)</a:t>
            </a:r>
            <a:endParaRPr sz="1600" b="0" i="0" u="none" strike="noStrike" cap="none">
              <a:solidFill>
                <a:srgbClr val="073763"/>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endParaRPr sz="1800" b="0" i="0" u="none" strike="noStrike" cap="none">
              <a:solidFill>
                <a:srgbClr val="2A6EBB"/>
              </a:solidFill>
              <a:latin typeface="Arial"/>
              <a:ea typeface="Arial"/>
              <a:cs typeface="Arial"/>
              <a:sym typeface="Arial"/>
            </a:endParaRPr>
          </a:p>
        </p:txBody>
      </p:sp>
      <p:sp>
        <p:nvSpPr>
          <p:cNvPr id="391" name="Google Shape;391;g208fbbb0307_10_0"/>
          <p:cNvSpPr txBox="1"/>
          <p:nvPr/>
        </p:nvSpPr>
        <p:spPr>
          <a:xfrm>
            <a:off x="1666275" y="502800"/>
            <a:ext cx="83610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73763"/>
                </a:solidFill>
                <a:latin typeface="Arial"/>
                <a:ea typeface="Arial"/>
                <a:cs typeface="Arial"/>
                <a:sym typeface="Arial"/>
              </a:rPr>
              <a:t>What does ‘In-Demand’ mean?</a:t>
            </a:r>
            <a:endParaRPr sz="1400" b="0" i="0" u="none" strike="noStrike" cap="none">
              <a:solidFill>
                <a:srgbClr val="073763"/>
              </a:solidFill>
              <a:latin typeface="Arial"/>
              <a:ea typeface="Arial"/>
              <a:cs typeface="Arial"/>
              <a:sym typeface="Arial"/>
            </a:endParaRPr>
          </a:p>
        </p:txBody>
      </p:sp>
      <p:sp>
        <p:nvSpPr>
          <p:cNvPr id="392" name="Google Shape;392;g208fbbb0307_10_0"/>
          <p:cNvSpPr txBox="1"/>
          <p:nvPr/>
        </p:nvSpPr>
        <p:spPr>
          <a:xfrm>
            <a:off x="1666275" y="2874900"/>
            <a:ext cx="80895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rgbClr val="073763"/>
                </a:solidFill>
                <a:latin typeface="Arial"/>
                <a:ea typeface="Arial"/>
                <a:cs typeface="Arial"/>
                <a:sym typeface="Arial"/>
              </a:rPr>
              <a:t>Why does this matter to the State Workforce Council?</a:t>
            </a:r>
            <a:endParaRPr sz="2400" b="1" i="0" u="none" strike="noStrike" cap="none">
              <a:solidFill>
                <a:srgbClr val="073763"/>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08fbbb0307_10_19"/>
          <p:cNvSpPr txBox="1"/>
          <p:nvPr/>
        </p:nvSpPr>
        <p:spPr>
          <a:xfrm>
            <a:off x="581975" y="1271575"/>
            <a:ext cx="11265300" cy="46635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150000"/>
              </a:lnSpc>
              <a:spcBef>
                <a:spcPts val="1600"/>
              </a:spcBef>
              <a:spcAft>
                <a:spcPts val="0"/>
              </a:spcAft>
              <a:buClr>
                <a:schemeClr val="accent2"/>
              </a:buClr>
              <a:buSzPts val="2200"/>
              <a:buFont typeface="Arial"/>
              <a:buChar char="●"/>
            </a:pPr>
            <a:r>
              <a:rPr lang="en-US" sz="2200" b="0" i="0" u="none" strike="noStrike" cap="none">
                <a:solidFill>
                  <a:srgbClr val="073763"/>
                </a:solidFill>
                <a:latin typeface="Arial"/>
                <a:ea typeface="Arial"/>
                <a:cs typeface="Arial"/>
                <a:sym typeface="Arial"/>
              </a:rPr>
              <a:t>Determine workforce board </a:t>
            </a:r>
            <a:r>
              <a:rPr lang="en-US" sz="2200" b="1" i="0" u="none" strike="noStrike" cap="none">
                <a:solidFill>
                  <a:srgbClr val="073763"/>
                </a:solidFill>
                <a:latin typeface="Arial"/>
                <a:ea typeface="Arial"/>
                <a:cs typeface="Arial"/>
                <a:sym typeface="Arial"/>
              </a:rPr>
              <a:t>membership</a:t>
            </a:r>
            <a:endParaRPr sz="2200" b="1" i="0" u="none" strike="noStrike" cap="none">
              <a:solidFill>
                <a:srgbClr val="073763"/>
              </a:solidFill>
              <a:latin typeface="Arial"/>
              <a:ea typeface="Arial"/>
              <a:cs typeface="Arial"/>
              <a:sym typeface="Arial"/>
            </a:endParaRPr>
          </a:p>
          <a:p>
            <a:pPr marL="457200" marR="0" lvl="0" indent="-368300" algn="l" rtl="0">
              <a:lnSpc>
                <a:spcPct val="150000"/>
              </a:lnSpc>
              <a:spcBef>
                <a:spcPts val="0"/>
              </a:spcBef>
              <a:spcAft>
                <a:spcPts val="0"/>
              </a:spcAft>
              <a:buClr>
                <a:schemeClr val="accent2"/>
              </a:buClr>
              <a:buSzPts val="2200"/>
              <a:buFont typeface="Arial"/>
              <a:buChar char="●"/>
            </a:pPr>
            <a:r>
              <a:rPr lang="en-US" sz="2200" b="0" i="0" u="none" strike="noStrike" cap="none">
                <a:solidFill>
                  <a:srgbClr val="073763"/>
                </a:solidFill>
                <a:latin typeface="Arial"/>
                <a:ea typeface="Arial"/>
                <a:cs typeface="Arial"/>
                <a:sym typeface="Arial"/>
              </a:rPr>
              <a:t>Focus </a:t>
            </a:r>
            <a:r>
              <a:rPr lang="en-US" sz="2200" b="1" i="0" u="none" strike="noStrike" cap="none">
                <a:solidFill>
                  <a:srgbClr val="073763"/>
                </a:solidFill>
                <a:latin typeface="Arial"/>
                <a:ea typeface="Arial"/>
                <a:cs typeface="Arial"/>
                <a:sym typeface="Arial"/>
              </a:rPr>
              <a:t>statewide employer engagement efforts</a:t>
            </a:r>
            <a:endParaRPr sz="2200" b="1" i="0" u="none" strike="noStrike" cap="none">
              <a:solidFill>
                <a:srgbClr val="073763"/>
              </a:solidFill>
              <a:latin typeface="Arial"/>
              <a:ea typeface="Arial"/>
              <a:cs typeface="Arial"/>
              <a:sym typeface="Arial"/>
            </a:endParaRPr>
          </a:p>
          <a:p>
            <a:pPr marL="457200" marR="0" lvl="0" indent="-368300" algn="l" rtl="0">
              <a:lnSpc>
                <a:spcPct val="150000"/>
              </a:lnSpc>
              <a:spcBef>
                <a:spcPts val="0"/>
              </a:spcBef>
              <a:spcAft>
                <a:spcPts val="0"/>
              </a:spcAft>
              <a:buClr>
                <a:schemeClr val="accent2"/>
              </a:buClr>
              <a:buSzPts val="2200"/>
              <a:buFont typeface="Arial"/>
              <a:buChar char="●"/>
            </a:pPr>
            <a:r>
              <a:rPr lang="en-US" sz="2200" b="0" i="0" u="none" strike="noStrike" cap="none">
                <a:solidFill>
                  <a:srgbClr val="073763"/>
                </a:solidFill>
                <a:latin typeface="Arial"/>
                <a:ea typeface="Arial"/>
                <a:cs typeface="Arial"/>
                <a:sym typeface="Arial"/>
              </a:rPr>
              <a:t>Support development of </a:t>
            </a:r>
            <a:r>
              <a:rPr lang="en-US" sz="2200" b="1" i="0" u="none" strike="noStrike" cap="none">
                <a:solidFill>
                  <a:srgbClr val="073763"/>
                </a:solidFill>
                <a:latin typeface="Arial"/>
                <a:ea typeface="Arial"/>
                <a:cs typeface="Arial"/>
                <a:sym typeface="Arial"/>
              </a:rPr>
              <a:t>targeted career pathways </a:t>
            </a:r>
            <a:r>
              <a:rPr lang="en-US" sz="2200" b="0" i="0" u="none" strike="noStrike" cap="none">
                <a:solidFill>
                  <a:srgbClr val="073763"/>
                </a:solidFill>
                <a:latin typeface="Arial"/>
                <a:ea typeface="Arial"/>
                <a:cs typeface="Arial"/>
                <a:sym typeface="Arial"/>
              </a:rPr>
              <a:t>for all WIOA programs’ participants</a:t>
            </a:r>
            <a:endParaRPr sz="2200" b="0" i="0" u="none" strike="noStrike" cap="none">
              <a:solidFill>
                <a:srgbClr val="073763"/>
              </a:solidFill>
              <a:latin typeface="Arial"/>
              <a:ea typeface="Arial"/>
              <a:cs typeface="Arial"/>
              <a:sym typeface="Arial"/>
            </a:endParaRPr>
          </a:p>
          <a:p>
            <a:pPr marL="457200" marR="0" lvl="0" indent="-368300" algn="l" rtl="0">
              <a:lnSpc>
                <a:spcPct val="150000"/>
              </a:lnSpc>
              <a:spcBef>
                <a:spcPts val="0"/>
              </a:spcBef>
              <a:spcAft>
                <a:spcPts val="0"/>
              </a:spcAft>
              <a:buClr>
                <a:schemeClr val="accent2"/>
              </a:buClr>
              <a:buSzPts val="2200"/>
              <a:buFont typeface="Arial"/>
              <a:buChar char="●"/>
            </a:pPr>
            <a:r>
              <a:rPr lang="en-US" sz="2200" b="0" i="0" u="none" strike="noStrike" cap="none">
                <a:solidFill>
                  <a:srgbClr val="073763"/>
                </a:solidFill>
                <a:latin typeface="Arial"/>
                <a:ea typeface="Arial"/>
                <a:cs typeface="Arial"/>
                <a:sym typeface="Arial"/>
              </a:rPr>
              <a:t>Determine industries of focus for the development and expansion of strategies to meet the needs of employers, workers, and job seekers particularly through industry or sector partnerships</a:t>
            </a:r>
            <a:endParaRPr sz="2200" b="0" i="0" u="none" strike="noStrike" cap="none">
              <a:solidFill>
                <a:srgbClr val="073763"/>
              </a:solidFill>
              <a:latin typeface="Arial"/>
              <a:ea typeface="Arial"/>
              <a:cs typeface="Arial"/>
              <a:sym typeface="Arial"/>
            </a:endParaRPr>
          </a:p>
          <a:p>
            <a:pPr marL="228600" marR="0" lvl="0" indent="0" algn="l" rtl="0">
              <a:lnSpc>
                <a:spcPct val="115000"/>
              </a:lnSpc>
              <a:spcBef>
                <a:spcPts val="1600"/>
              </a:spcBef>
              <a:spcAft>
                <a:spcPts val="0"/>
              </a:spcAft>
              <a:buClr>
                <a:srgbClr val="000000"/>
              </a:buClr>
              <a:buSzPts val="2200"/>
              <a:buFont typeface="Arial"/>
              <a:buNone/>
            </a:pPr>
            <a:endParaRPr sz="2200" b="0" i="0" u="none" strike="noStrike" cap="none">
              <a:solidFill>
                <a:srgbClr val="181818"/>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endParaRPr sz="1800" b="0" i="0" u="none" strike="noStrike" cap="none">
              <a:solidFill>
                <a:srgbClr val="181818"/>
              </a:solidFill>
              <a:latin typeface="Arial"/>
              <a:ea typeface="Arial"/>
              <a:cs typeface="Arial"/>
              <a:sym typeface="Arial"/>
            </a:endParaRPr>
          </a:p>
        </p:txBody>
      </p:sp>
      <p:sp>
        <p:nvSpPr>
          <p:cNvPr id="399" name="Google Shape;399;g208fbbb0307_10_19"/>
          <p:cNvSpPr txBox="1"/>
          <p:nvPr/>
        </p:nvSpPr>
        <p:spPr>
          <a:xfrm>
            <a:off x="100025" y="457200"/>
            <a:ext cx="8361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73763"/>
                </a:solidFill>
                <a:latin typeface="Arial"/>
                <a:ea typeface="Arial"/>
                <a:cs typeface="Arial"/>
                <a:sym typeface="Arial"/>
              </a:rPr>
              <a:t>Why are In-Demand industries important?</a:t>
            </a:r>
            <a:endParaRPr sz="1400" b="0" i="0" u="none" strike="noStrike" cap="none">
              <a:solidFill>
                <a:srgbClr val="073763"/>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208fbbb0307_10_29"/>
          <p:cNvSpPr txBox="1"/>
          <p:nvPr/>
        </p:nvSpPr>
        <p:spPr>
          <a:xfrm>
            <a:off x="688425" y="1204900"/>
            <a:ext cx="11158800" cy="39072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50000"/>
              </a:lnSpc>
              <a:spcBef>
                <a:spcPts val="1600"/>
              </a:spcBef>
              <a:spcAft>
                <a:spcPts val="0"/>
              </a:spcAft>
              <a:buClr>
                <a:schemeClr val="accent2"/>
              </a:buClr>
              <a:buSzPts val="2100"/>
              <a:buFont typeface="Arial"/>
              <a:buChar char="●"/>
            </a:pPr>
            <a:r>
              <a:rPr lang="en-US" sz="2100" b="0" i="0" u="none" strike="noStrike" cap="none">
                <a:solidFill>
                  <a:srgbClr val="073763"/>
                </a:solidFill>
                <a:latin typeface="Arial"/>
                <a:ea typeface="Arial"/>
                <a:cs typeface="Arial"/>
                <a:sym typeface="Arial"/>
              </a:rPr>
              <a:t>Construction</a:t>
            </a:r>
            <a:endParaRPr sz="2100" b="0" i="0" u="none" strike="noStrike" cap="none">
              <a:solidFill>
                <a:srgbClr val="073763"/>
              </a:solidFill>
              <a:latin typeface="Arial"/>
              <a:ea typeface="Arial"/>
              <a:cs typeface="Arial"/>
              <a:sym typeface="Arial"/>
            </a:endParaRPr>
          </a:p>
          <a:p>
            <a:pPr marL="457200" marR="0" lvl="0" indent="-361950" algn="l" rtl="0">
              <a:lnSpc>
                <a:spcPct val="150000"/>
              </a:lnSpc>
              <a:spcBef>
                <a:spcPts val="0"/>
              </a:spcBef>
              <a:spcAft>
                <a:spcPts val="0"/>
              </a:spcAft>
              <a:buClr>
                <a:schemeClr val="accent2"/>
              </a:buClr>
              <a:buSzPts val="2100"/>
              <a:buFont typeface="Arial"/>
              <a:buChar char="●"/>
            </a:pPr>
            <a:r>
              <a:rPr lang="en-US" sz="2100" b="0" i="0" u="none" strike="noStrike" cap="none">
                <a:solidFill>
                  <a:srgbClr val="073763"/>
                </a:solidFill>
                <a:latin typeface="Arial"/>
                <a:ea typeface="Arial"/>
                <a:cs typeface="Arial"/>
                <a:sym typeface="Arial"/>
              </a:rPr>
              <a:t>Finance &amp; Insurance</a:t>
            </a:r>
            <a:endParaRPr sz="2100" b="0" i="0" u="none" strike="noStrike" cap="none">
              <a:solidFill>
                <a:srgbClr val="073763"/>
              </a:solidFill>
              <a:latin typeface="Arial"/>
              <a:ea typeface="Arial"/>
              <a:cs typeface="Arial"/>
              <a:sym typeface="Arial"/>
            </a:endParaRPr>
          </a:p>
          <a:p>
            <a:pPr marL="457200" marR="0" lvl="0" indent="-361950" algn="l" rtl="0">
              <a:lnSpc>
                <a:spcPct val="150000"/>
              </a:lnSpc>
              <a:spcBef>
                <a:spcPts val="0"/>
              </a:spcBef>
              <a:spcAft>
                <a:spcPts val="0"/>
              </a:spcAft>
              <a:buClr>
                <a:schemeClr val="accent2"/>
              </a:buClr>
              <a:buSzPts val="2100"/>
              <a:buFont typeface="Arial"/>
              <a:buChar char="●"/>
            </a:pPr>
            <a:r>
              <a:rPr lang="en-US" sz="2100" b="0" i="0" u="none" strike="noStrike" cap="none">
                <a:solidFill>
                  <a:srgbClr val="073763"/>
                </a:solidFill>
                <a:latin typeface="Arial"/>
                <a:ea typeface="Arial"/>
                <a:cs typeface="Arial"/>
                <a:sym typeface="Arial"/>
              </a:rPr>
              <a:t>Health care and social assistance</a:t>
            </a:r>
            <a:endParaRPr sz="2100" b="0" i="0" u="none" strike="noStrike" cap="none">
              <a:solidFill>
                <a:srgbClr val="073763"/>
              </a:solidFill>
              <a:latin typeface="Arial"/>
              <a:ea typeface="Arial"/>
              <a:cs typeface="Arial"/>
              <a:sym typeface="Arial"/>
            </a:endParaRPr>
          </a:p>
          <a:p>
            <a:pPr marL="457200" marR="0" lvl="0" indent="-361950" algn="l" rtl="0">
              <a:lnSpc>
                <a:spcPct val="150000"/>
              </a:lnSpc>
              <a:spcBef>
                <a:spcPts val="0"/>
              </a:spcBef>
              <a:spcAft>
                <a:spcPts val="0"/>
              </a:spcAft>
              <a:buClr>
                <a:schemeClr val="accent2"/>
              </a:buClr>
              <a:buSzPts val="2100"/>
              <a:buFont typeface="Arial"/>
              <a:buChar char="●"/>
            </a:pPr>
            <a:r>
              <a:rPr lang="en-US" sz="2100" b="0" i="0" u="none" strike="noStrike" cap="none">
                <a:solidFill>
                  <a:srgbClr val="073763"/>
                </a:solidFill>
                <a:latin typeface="Arial"/>
                <a:ea typeface="Arial"/>
                <a:cs typeface="Arial"/>
                <a:sym typeface="Arial"/>
              </a:rPr>
              <a:t>Transportation and warehousing</a:t>
            </a:r>
            <a:endParaRPr sz="2100" b="0" i="0" u="none" strike="noStrike" cap="none">
              <a:solidFill>
                <a:srgbClr val="073763"/>
              </a:solidFill>
              <a:latin typeface="Arial"/>
              <a:ea typeface="Arial"/>
              <a:cs typeface="Arial"/>
              <a:sym typeface="Arial"/>
            </a:endParaRPr>
          </a:p>
          <a:p>
            <a:pPr marL="457200" marR="0" lvl="0" indent="-361950" algn="l" rtl="0">
              <a:lnSpc>
                <a:spcPct val="150000"/>
              </a:lnSpc>
              <a:spcBef>
                <a:spcPts val="0"/>
              </a:spcBef>
              <a:spcAft>
                <a:spcPts val="0"/>
              </a:spcAft>
              <a:buClr>
                <a:schemeClr val="accent2"/>
              </a:buClr>
              <a:buSzPts val="2100"/>
              <a:buFont typeface="Arial"/>
              <a:buChar char="●"/>
            </a:pPr>
            <a:r>
              <a:rPr lang="en-US" sz="2100" b="0" i="0" u="none" strike="noStrike" cap="none">
                <a:solidFill>
                  <a:srgbClr val="073763"/>
                </a:solidFill>
                <a:latin typeface="Arial"/>
                <a:ea typeface="Arial"/>
                <a:cs typeface="Arial"/>
                <a:sym typeface="Arial"/>
              </a:rPr>
              <a:t>Manufacturing</a:t>
            </a:r>
            <a:endParaRPr sz="2100" b="0" i="0" u="none" strike="noStrike" cap="none">
              <a:solidFill>
                <a:srgbClr val="073763"/>
              </a:solidFill>
              <a:latin typeface="Arial"/>
              <a:ea typeface="Arial"/>
              <a:cs typeface="Arial"/>
              <a:sym typeface="Arial"/>
            </a:endParaRPr>
          </a:p>
          <a:p>
            <a:pPr marL="457200" marR="0" lvl="0" indent="-361950" algn="l" rtl="0">
              <a:lnSpc>
                <a:spcPct val="150000"/>
              </a:lnSpc>
              <a:spcBef>
                <a:spcPts val="0"/>
              </a:spcBef>
              <a:spcAft>
                <a:spcPts val="0"/>
              </a:spcAft>
              <a:buClr>
                <a:schemeClr val="accent2"/>
              </a:buClr>
              <a:buSzPts val="2100"/>
              <a:buFont typeface="Arial"/>
              <a:buChar char="●"/>
            </a:pPr>
            <a:r>
              <a:rPr lang="en-US" sz="2100" b="0" i="0" u="none" strike="noStrike" cap="none">
                <a:solidFill>
                  <a:srgbClr val="073763"/>
                </a:solidFill>
                <a:latin typeface="Arial"/>
                <a:ea typeface="Arial"/>
                <a:cs typeface="Arial"/>
                <a:sym typeface="Arial"/>
              </a:rPr>
              <a:t>Information Technology</a:t>
            </a:r>
            <a:endParaRPr sz="2100" b="0" i="0" u="none" strike="noStrike" cap="none">
              <a:solidFill>
                <a:srgbClr val="073763"/>
              </a:solidFill>
              <a:latin typeface="Arial"/>
              <a:ea typeface="Arial"/>
              <a:cs typeface="Arial"/>
              <a:sym typeface="Arial"/>
            </a:endParaRPr>
          </a:p>
          <a:p>
            <a:pPr marL="457200" marR="0" lvl="0" indent="-361950" algn="l" rtl="0">
              <a:lnSpc>
                <a:spcPct val="150000"/>
              </a:lnSpc>
              <a:spcBef>
                <a:spcPts val="0"/>
              </a:spcBef>
              <a:spcAft>
                <a:spcPts val="0"/>
              </a:spcAft>
              <a:buClr>
                <a:schemeClr val="accent2"/>
              </a:buClr>
              <a:buSzPts val="2100"/>
              <a:buChar char="●"/>
            </a:pPr>
            <a:r>
              <a:rPr lang="en-US" sz="2100" b="1" i="0" u="none" strike="noStrike" cap="none">
                <a:solidFill>
                  <a:srgbClr val="073763"/>
                </a:solidFill>
                <a:highlight>
                  <a:schemeClr val="lt1"/>
                </a:highlight>
              </a:rPr>
              <a:t>Retail- TBD</a:t>
            </a:r>
            <a:endParaRPr sz="2100" b="1" i="0" u="none" strike="noStrike" cap="none">
              <a:solidFill>
                <a:srgbClr val="073763"/>
              </a:solidFill>
              <a:highlight>
                <a:schemeClr val="lt1"/>
              </a:highlight>
            </a:endParaRPr>
          </a:p>
          <a:p>
            <a:pPr marL="0" marR="0" lvl="0" indent="0" algn="l" rtl="0">
              <a:lnSpc>
                <a:spcPct val="115000"/>
              </a:lnSpc>
              <a:spcBef>
                <a:spcPts val="400"/>
              </a:spcBef>
              <a:spcAft>
                <a:spcPts val="0"/>
              </a:spcAft>
              <a:buClr>
                <a:srgbClr val="000000"/>
              </a:buClr>
              <a:buSzPts val="1800"/>
              <a:buFont typeface="Arial"/>
              <a:buNone/>
            </a:pPr>
            <a:endParaRPr sz="1800" b="0" i="1" u="none" strike="noStrike" cap="none">
              <a:solidFill>
                <a:srgbClr val="181818"/>
              </a:solidFill>
              <a:latin typeface="Arial"/>
              <a:ea typeface="Arial"/>
              <a:cs typeface="Arial"/>
              <a:sym typeface="Arial"/>
            </a:endParaRPr>
          </a:p>
        </p:txBody>
      </p:sp>
      <p:sp>
        <p:nvSpPr>
          <p:cNvPr id="406" name="Google Shape;406;g208fbbb0307_10_29"/>
          <p:cNvSpPr txBox="1"/>
          <p:nvPr/>
        </p:nvSpPr>
        <p:spPr>
          <a:xfrm>
            <a:off x="100025" y="457200"/>
            <a:ext cx="8361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73763"/>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Strategic Plan Workgroup Recommendations</a:t>
            </a:r>
            <a:r>
              <a:rPr lang="en-US" sz="2400" b="1" i="0" u="none" strike="noStrike" cap="none">
                <a:solidFill>
                  <a:srgbClr val="073763"/>
                </a:solidFill>
                <a:latin typeface="Arial"/>
                <a:ea typeface="Arial"/>
                <a:cs typeface="Arial"/>
                <a:sym typeface="Arial"/>
              </a:rPr>
              <a:t> - Industry</a:t>
            </a:r>
            <a:endParaRPr sz="1400" b="0" i="0" u="none" strike="noStrike" cap="none">
              <a:solidFill>
                <a:srgbClr val="073763"/>
              </a:solidFill>
              <a:latin typeface="Arial"/>
              <a:ea typeface="Arial"/>
              <a:cs typeface="Arial"/>
              <a:sym typeface="Arial"/>
            </a:endParaRPr>
          </a:p>
        </p:txBody>
      </p:sp>
      <p:sp>
        <p:nvSpPr>
          <p:cNvPr id="407" name="Google Shape;407;g208fbbb0307_10_29"/>
          <p:cNvSpPr txBox="1"/>
          <p:nvPr/>
        </p:nvSpPr>
        <p:spPr>
          <a:xfrm>
            <a:off x="217725" y="5153300"/>
            <a:ext cx="83610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000" b="1">
                <a:solidFill>
                  <a:schemeClr val="accent2"/>
                </a:solidFill>
              </a:rPr>
              <a:t>Action:</a:t>
            </a:r>
            <a:r>
              <a:rPr lang="en-US" sz="2000" b="1">
                <a:solidFill>
                  <a:schemeClr val="accent1"/>
                </a:solidFill>
              </a:rPr>
              <a:t> </a:t>
            </a:r>
            <a:r>
              <a:rPr lang="en-US" sz="2000">
                <a:solidFill>
                  <a:schemeClr val="accent1"/>
                </a:solidFill>
              </a:rPr>
              <a:t>Vote to approve PY2024-PY2027 in-demand industries. </a:t>
            </a:r>
            <a:endParaRPr sz="2000" b="1">
              <a:solidFill>
                <a:schemeClr val="accen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1b65569c104_0_38"/>
          <p:cNvSpPr txBox="1">
            <a:spLocks noGrp="1"/>
          </p:cNvSpPr>
          <p:nvPr>
            <p:ph type="title"/>
          </p:nvPr>
        </p:nvSpPr>
        <p:spPr>
          <a:xfrm>
            <a:off x="70625" y="633050"/>
            <a:ext cx="10817100" cy="70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endParaRPr sz="4300" b="1">
              <a:solidFill>
                <a:srgbClr val="003B67"/>
              </a:solidFill>
            </a:endParaRPr>
          </a:p>
          <a:p>
            <a:pPr marL="0" lvl="0" indent="0" algn="l" rtl="0">
              <a:lnSpc>
                <a:spcPct val="100000"/>
              </a:lnSpc>
              <a:spcBef>
                <a:spcPts val="0"/>
              </a:spcBef>
              <a:spcAft>
                <a:spcPts val="0"/>
              </a:spcAft>
              <a:buSzPts val="2400"/>
              <a:buNone/>
            </a:pPr>
            <a:r>
              <a:rPr lang="en-US" sz="2400" b="1">
                <a:solidFill>
                  <a:srgbClr val="07376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Strategic Plan Workgroup Recommendations</a:t>
            </a:r>
            <a:r>
              <a:rPr lang="en-US" sz="2400" b="1">
                <a:solidFill>
                  <a:srgbClr val="073763"/>
                </a:solidFill>
              </a:rPr>
              <a:t> - Occupations</a:t>
            </a:r>
            <a:endParaRPr sz="3300" b="1">
              <a:solidFill>
                <a:srgbClr val="073763"/>
              </a:solidFill>
            </a:endParaRPr>
          </a:p>
          <a:p>
            <a:pPr marL="0" lvl="0" indent="0" algn="ctr" rtl="0">
              <a:lnSpc>
                <a:spcPct val="90000"/>
              </a:lnSpc>
              <a:spcBef>
                <a:spcPts val="0"/>
              </a:spcBef>
              <a:spcAft>
                <a:spcPts val="0"/>
              </a:spcAft>
              <a:buSzPts val="1800"/>
              <a:buNone/>
            </a:pPr>
            <a:endParaRPr sz="4300" b="1">
              <a:solidFill>
                <a:srgbClr val="003B67"/>
              </a:solidFill>
            </a:endParaRPr>
          </a:p>
          <a:p>
            <a:pPr marL="0" lvl="0" indent="0" algn="l" rtl="0">
              <a:lnSpc>
                <a:spcPct val="90000"/>
              </a:lnSpc>
              <a:spcBef>
                <a:spcPts val="0"/>
              </a:spcBef>
              <a:spcAft>
                <a:spcPts val="0"/>
              </a:spcAft>
              <a:buSzPts val="1800"/>
              <a:buNone/>
            </a:pPr>
            <a:endParaRPr/>
          </a:p>
        </p:txBody>
      </p:sp>
      <p:sp>
        <p:nvSpPr>
          <p:cNvPr id="414" name="Google Shape;414;g1b65569c104_0_38"/>
          <p:cNvSpPr txBox="1"/>
          <p:nvPr/>
        </p:nvSpPr>
        <p:spPr>
          <a:xfrm>
            <a:off x="186625" y="4805675"/>
            <a:ext cx="9648000" cy="9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400"/>
              </a:spcBef>
              <a:spcAft>
                <a:spcPts val="0"/>
              </a:spcAft>
              <a:buNone/>
            </a:pPr>
            <a:endParaRPr sz="2100">
              <a:solidFill>
                <a:srgbClr val="181818"/>
              </a:solidFill>
            </a:endParaRPr>
          </a:p>
          <a:p>
            <a:pPr marL="0" lvl="0" indent="0" algn="l" rtl="0">
              <a:lnSpc>
                <a:spcPct val="115000"/>
              </a:lnSpc>
              <a:spcBef>
                <a:spcPts val="400"/>
              </a:spcBef>
              <a:spcAft>
                <a:spcPts val="0"/>
              </a:spcAft>
              <a:buNone/>
            </a:pPr>
            <a:r>
              <a:rPr lang="en-US" sz="2000" b="1">
                <a:solidFill>
                  <a:schemeClr val="accent2"/>
                </a:solidFill>
              </a:rPr>
              <a:t>Action Item: </a:t>
            </a:r>
            <a:r>
              <a:rPr lang="en-US" sz="2000">
                <a:solidFill>
                  <a:schemeClr val="accent1"/>
                </a:solidFill>
              </a:rPr>
              <a:t>Vote to approve PY2024-PY2027 in-demand occupations. </a:t>
            </a:r>
            <a:endParaRPr sz="1600">
              <a:solidFill>
                <a:schemeClr val="accent1"/>
              </a:solidFill>
            </a:endParaRPr>
          </a:p>
        </p:txBody>
      </p:sp>
      <p:sp>
        <p:nvSpPr>
          <p:cNvPr id="415" name="Google Shape;415;g1b65569c104_0_38"/>
          <p:cNvSpPr txBox="1"/>
          <p:nvPr/>
        </p:nvSpPr>
        <p:spPr>
          <a:xfrm>
            <a:off x="0" y="1128700"/>
            <a:ext cx="11847300" cy="34914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50000"/>
              </a:lnSpc>
              <a:spcBef>
                <a:spcPts val="0"/>
              </a:spcBef>
              <a:spcAft>
                <a:spcPts val="0"/>
              </a:spcAft>
              <a:buClr>
                <a:schemeClr val="accent2"/>
              </a:buClr>
              <a:buSzPts val="2400"/>
              <a:buFont typeface="Arial"/>
              <a:buChar char="➢"/>
            </a:pPr>
            <a:r>
              <a:rPr lang="en-US" sz="2100">
                <a:solidFill>
                  <a:srgbClr val="20124D"/>
                </a:solidFill>
              </a:rPr>
              <a:t>All 4 &amp; 5 star rated occupations within the identified In-Demand Industries </a:t>
            </a:r>
            <a:endParaRPr sz="2100" i="1">
              <a:solidFill>
                <a:srgbClr val="20124D"/>
              </a:solidFill>
            </a:endParaRPr>
          </a:p>
          <a:p>
            <a:pPr marL="914400" marR="0" lvl="1" indent="-361950" algn="l" rtl="0">
              <a:lnSpc>
                <a:spcPct val="150000"/>
              </a:lnSpc>
              <a:spcBef>
                <a:spcPts val="0"/>
              </a:spcBef>
              <a:spcAft>
                <a:spcPts val="0"/>
              </a:spcAft>
              <a:buClr>
                <a:schemeClr val="accent2"/>
              </a:buClr>
              <a:buSzPts val="2100"/>
              <a:buChar char="○"/>
            </a:pPr>
            <a:r>
              <a:rPr lang="en-US" sz="2100">
                <a:solidFill>
                  <a:srgbClr val="20124D"/>
                </a:solidFill>
              </a:rPr>
              <a:t>This includes the top 40% of jobs by education level with the industries identified on the last slide.</a:t>
            </a:r>
            <a:endParaRPr sz="2100">
              <a:solidFill>
                <a:srgbClr val="20124D"/>
              </a:solidFill>
            </a:endParaRPr>
          </a:p>
          <a:p>
            <a:pPr marL="914400" marR="0" lvl="1" indent="-361950" algn="l" rtl="0">
              <a:lnSpc>
                <a:spcPct val="150000"/>
              </a:lnSpc>
              <a:spcBef>
                <a:spcPts val="0"/>
              </a:spcBef>
              <a:spcAft>
                <a:spcPts val="0"/>
              </a:spcAft>
              <a:buClr>
                <a:schemeClr val="accent2"/>
              </a:buClr>
              <a:buSzPts val="2100"/>
              <a:buChar char="○"/>
            </a:pPr>
            <a:r>
              <a:rPr lang="en-US" sz="2100" i="1">
                <a:solidFill>
                  <a:srgbClr val="20124D"/>
                </a:solidFill>
              </a:rPr>
              <a:t>Note: The Strategic Plan Workgroup also recommends including a few of the lower rated occupations within the In-Demand Industries if there are not at least a couple options by education level. </a:t>
            </a:r>
            <a:endParaRPr sz="2100" i="1">
              <a:solidFill>
                <a:srgbClr val="20124D"/>
              </a:solidFill>
            </a:endParaRPr>
          </a:p>
          <a:p>
            <a:pPr marL="0" marR="0" lvl="0" indent="0" algn="l" rtl="0">
              <a:lnSpc>
                <a:spcPct val="115000"/>
              </a:lnSpc>
              <a:spcBef>
                <a:spcPts val="400"/>
              </a:spcBef>
              <a:spcAft>
                <a:spcPts val="0"/>
              </a:spcAft>
              <a:buClr>
                <a:srgbClr val="000000"/>
              </a:buClr>
              <a:buSzPts val="1800"/>
              <a:buFont typeface="Arial"/>
              <a:buNone/>
            </a:pPr>
            <a:endParaRPr sz="1800" b="0" i="1" u="none" strike="noStrike" cap="none">
              <a:solidFill>
                <a:srgbClr val="181818"/>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1"/>
          <p:cNvSpPr txBox="1">
            <a:spLocks noGrp="1"/>
          </p:cNvSpPr>
          <p:nvPr>
            <p:ph type="body" idx="1"/>
          </p:nvPr>
        </p:nvSpPr>
        <p:spPr>
          <a:xfrm>
            <a:off x="979500" y="875500"/>
            <a:ext cx="10019400" cy="5009700"/>
          </a:xfrm>
          <a:prstGeom prst="rect">
            <a:avLst/>
          </a:prstGeom>
          <a:noFill/>
          <a:ln>
            <a:noFill/>
          </a:ln>
        </p:spPr>
        <p:txBody>
          <a:bodyPr spcFirstLastPara="1" wrap="square" lIns="91425" tIns="45700" rIns="91425" bIns="45700" anchor="t" anchorCtr="0">
            <a:noAutofit/>
          </a:bodyPr>
          <a:lstStyle/>
          <a:p>
            <a:pPr marL="457200" lvl="0" indent="0" algn="ctr" rtl="0">
              <a:lnSpc>
                <a:spcPct val="115000"/>
              </a:lnSpc>
              <a:spcBef>
                <a:spcPts val="0"/>
              </a:spcBef>
              <a:spcAft>
                <a:spcPts val="0"/>
              </a:spcAft>
              <a:buSzPts val="1800"/>
              <a:buNone/>
            </a:pPr>
            <a:r>
              <a:rPr lang="en-US" sz="7200" b="1">
                <a:solidFill>
                  <a:srgbClr val="003B67"/>
                </a:solidFill>
              </a:rPr>
              <a:t>Questions </a:t>
            </a:r>
            <a:endParaRPr sz="7200" b="1">
              <a:solidFill>
                <a:srgbClr val="003B67"/>
              </a:solidFill>
            </a:endParaRPr>
          </a:p>
          <a:p>
            <a:pPr marL="457200" lvl="0" indent="0" algn="ctr" rtl="0">
              <a:lnSpc>
                <a:spcPct val="115000"/>
              </a:lnSpc>
              <a:spcBef>
                <a:spcPts val="0"/>
              </a:spcBef>
              <a:spcAft>
                <a:spcPts val="0"/>
              </a:spcAft>
              <a:buSzPts val="1800"/>
              <a:buNone/>
            </a:pPr>
            <a:r>
              <a:rPr lang="en-US" sz="7200" b="1">
                <a:solidFill>
                  <a:srgbClr val="003B67"/>
                </a:solidFill>
              </a:rPr>
              <a:t>&amp; </a:t>
            </a:r>
            <a:endParaRPr sz="7200" b="1">
              <a:solidFill>
                <a:srgbClr val="003B67"/>
              </a:solidFill>
            </a:endParaRPr>
          </a:p>
          <a:p>
            <a:pPr marL="457200" lvl="0" indent="0" algn="ctr" rtl="0">
              <a:lnSpc>
                <a:spcPct val="115000"/>
              </a:lnSpc>
              <a:spcBef>
                <a:spcPts val="0"/>
              </a:spcBef>
              <a:spcAft>
                <a:spcPts val="0"/>
              </a:spcAft>
              <a:buSzPts val="1800"/>
              <a:buNone/>
            </a:pPr>
            <a:r>
              <a:rPr lang="en-US" sz="7200" b="1">
                <a:solidFill>
                  <a:srgbClr val="003B67"/>
                </a:solidFill>
              </a:rPr>
              <a:t>Comments</a:t>
            </a:r>
            <a:endParaRPr sz="7200" b="1">
              <a:solidFill>
                <a:srgbClr val="003B67"/>
              </a:solidFill>
            </a:endParaRPr>
          </a:p>
          <a:p>
            <a:pPr marL="457200" lvl="0" indent="0" algn="r" rtl="0">
              <a:lnSpc>
                <a:spcPct val="115000"/>
              </a:lnSpc>
              <a:spcBef>
                <a:spcPts val="0"/>
              </a:spcBef>
              <a:spcAft>
                <a:spcPts val="0"/>
              </a:spcAft>
              <a:buSzPts val="1800"/>
              <a:buNone/>
            </a:pPr>
            <a:endParaRPr sz="3000" b="1">
              <a:solidFill>
                <a:srgbClr val="003B67"/>
              </a:solidFill>
            </a:endParaRPr>
          </a:p>
          <a:p>
            <a:pPr marL="457200" lvl="0" indent="0" algn="r" rtl="0">
              <a:lnSpc>
                <a:spcPct val="115000"/>
              </a:lnSpc>
              <a:spcBef>
                <a:spcPts val="0"/>
              </a:spcBef>
              <a:spcAft>
                <a:spcPts val="0"/>
              </a:spcAft>
              <a:buSzPts val="1800"/>
              <a:buNone/>
            </a:pPr>
            <a:endParaRPr sz="3000" b="1">
              <a:solidFill>
                <a:srgbClr val="003B6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21">
                                            <p:txEl>
                                              <p:pRg st="0" end="0"/>
                                            </p:txEl>
                                          </p:spTgt>
                                        </p:tgtEl>
                                        <p:attrNameLst>
                                          <p:attrName>style.visibility</p:attrName>
                                        </p:attrNameLst>
                                      </p:cBhvr>
                                      <p:to>
                                        <p:strVal val="visible"/>
                                      </p:to>
                                    </p:set>
                                    <p:anim calcmode="lin" valueType="num">
                                      <p:cBhvr additive="base">
                                        <p:cTn id="7" dur="500"/>
                                        <p:tgtEl>
                                          <p:spTgt spid="421">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21">
                                            <p:txEl>
                                              <p:pRg st="1" end="1"/>
                                            </p:txEl>
                                          </p:spTgt>
                                        </p:tgtEl>
                                        <p:attrNameLst>
                                          <p:attrName>style.visibility</p:attrName>
                                        </p:attrNameLst>
                                      </p:cBhvr>
                                      <p:to>
                                        <p:strVal val="visible"/>
                                      </p:to>
                                    </p:set>
                                    <p:anim calcmode="lin" valueType="num">
                                      <p:cBhvr additive="base">
                                        <p:cTn id="10" dur="500"/>
                                        <p:tgtEl>
                                          <p:spTgt spid="421">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421">
                                            <p:txEl>
                                              <p:pRg st="2" end="2"/>
                                            </p:txEl>
                                          </p:spTgt>
                                        </p:tgtEl>
                                        <p:attrNameLst>
                                          <p:attrName>style.visibility</p:attrName>
                                        </p:attrNameLst>
                                      </p:cBhvr>
                                      <p:to>
                                        <p:strVal val="visible"/>
                                      </p:to>
                                    </p:set>
                                    <p:anim calcmode="lin" valueType="num">
                                      <p:cBhvr additive="base">
                                        <p:cTn id="13" dur="500"/>
                                        <p:tgtEl>
                                          <p:spTgt spid="421">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21">
                                            <p:txEl>
                                              <p:pRg st="3" end="3"/>
                                            </p:txEl>
                                          </p:spTgt>
                                        </p:tgtEl>
                                        <p:attrNameLst>
                                          <p:attrName>style.visibility</p:attrName>
                                        </p:attrNameLst>
                                      </p:cBhvr>
                                      <p:to>
                                        <p:strVal val="visible"/>
                                      </p:to>
                                    </p:set>
                                    <p:anim calcmode="lin" valueType="num">
                                      <p:cBhvr additive="base">
                                        <p:cTn id="16" dur="500"/>
                                        <p:tgtEl>
                                          <p:spTgt spid="421">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1">
                                            <p:txEl>
                                              <p:pRg st="4" end="4"/>
                                            </p:txEl>
                                          </p:spTgt>
                                        </p:tgtEl>
                                        <p:attrNameLst>
                                          <p:attrName>style.visibility</p:attrName>
                                        </p:attrNameLst>
                                      </p:cBhvr>
                                      <p:to>
                                        <p:strVal val="visible"/>
                                      </p:to>
                                    </p:set>
                                    <p:anim calcmode="lin" valueType="num">
                                      <p:cBhvr additive="base">
                                        <p:cTn id="19" dur="500"/>
                                        <p:tgtEl>
                                          <p:spTgt spid="4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b654fe3dcf_0_4"/>
          <p:cNvSpPr txBox="1">
            <a:spLocks noGrp="1"/>
          </p:cNvSpPr>
          <p:nvPr>
            <p:ph type="title"/>
          </p:nvPr>
        </p:nvSpPr>
        <p:spPr>
          <a:xfrm>
            <a:off x="105850" y="310600"/>
            <a:ext cx="11924100" cy="579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200" b="1">
                <a:solidFill>
                  <a:srgbClr val="1C4587"/>
                </a:solidFill>
              </a:rPr>
              <a:t>Apprenticeships</a:t>
            </a:r>
            <a:endParaRPr sz="3100" b="1">
              <a:solidFill>
                <a:srgbClr val="1C4587"/>
              </a:solidFill>
            </a:endParaRPr>
          </a:p>
        </p:txBody>
      </p:sp>
      <p:sp>
        <p:nvSpPr>
          <p:cNvPr id="107" name="Google Shape;107;g1b654fe3dcf_0_4"/>
          <p:cNvSpPr txBox="1"/>
          <p:nvPr/>
        </p:nvSpPr>
        <p:spPr>
          <a:xfrm>
            <a:off x="105850" y="1099950"/>
            <a:ext cx="11691300" cy="4925400"/>
          </a:xfrm>
          <a:prstGeom prst="rect">
            <a:avLst/>
          </a:prstGeom>
          <a:noFill/>
          <a:ln>
            <a:noFill/>
          </a:ln>
        </p:spPr>
        <p:txBody>
          <a:bodyPr spcFirstLastPara="1" wrap="square" lIns="91425" tIns="91425" rIns="91425" bIns="91425" anchor="t" anchorCtr="0">
            <a:spAutoFit/>
          </a:bodyPr>
          <a:lstStyle/>
          <a:p>
            <a:pPr marL="457200" lvl="0" indent="-381000" algn="l" rtl="0">
              <a:lnSpc>
                <a:spcPct val="150000"/>
              </a:lnSpc>
              <a:spcBef>
                <a:spcPts val="0"/>
              </a:spcBef>
              <a:spcAft>
                <a:spcPts val="0"/>
              </a:spcAft>
              <a:buClr>
                <a:schemeClr val="accent2"/>
              </a:buClr>
              <a:buSzPts val="2400"/>
              <a:buChar char="➢"/>
            </a:pPr>
            <a:r>
              <a:rPr lang="en-US" sz="2200">
                <a:solidFill>
                  <a:srgbClr val="1C4587"/>
                </a:solidFill>
              </a:rPr>
              <a:t>Planned Expansion and Outreach (continued)</a:t>
            </a:r>
            <a:endParaRPr sz="2200">
              <a:solidFill>
                <a:srgbClr val="1C4587"/>
              </a:solidFill>
            </a:endParaRPr>
          </a:p>
          <a:p>
            <a:pPr marL="914400" lvl="1" indent="-368300" algn="l" rtl="0">
              <a:lnSpc>
                <a:spcPct val="150000"/>
              </a:lnSpc>
              <a:spcBef>
                <a:spcPts val="0"/>
              </a:spcBef>
              <a:spcAft>
                <a:spcPts val="0"/>
              </a:spcAft>
              <a:buClr>
                <a:schemeClr val="accent2"/>
              </a:buClr>
              <a:buSzPts val="2200"/>
              <a:buChar char="○"/>
            </a:pPr>
            <a:r>
              <a:rPr lang="en-US" sz="2200">
                <a:solidFill>
                  <a:srgbClr val="1C4587"/>
                </a:solidFill>
              </a:rPr>
              <a:t>Apprenticeship Team is co-hosting with Fresh Start Women’s Foundation and the Women’s Bureau San Francisco Office for an event  listed as Career Jumpstart for Women on March 10, 2023</a:t>
            </a:r>
            <a:endParaRPr sz="2200">
              <a:solidFill>
                <a:srgbClr val="1C4587"/>
              </a:solidFill>
            </a:endParaRPr>
          </a:p>
          <a:p>
            <a:pPr marL="914400" lvl="1" indent="-368300" algn="l" rtl="0">
              <a:lnSpc>
                <a:spcPct val="150000"/>
              </a:lnSpc>
              <a:spcBef>
                <a:spcPts val="0"/>
              </a:spcBef>
              <a:spcAft>
                <a:spcPts val="0"/>
              </a:spcAft>
              <a:buClr>
                <a:schemeClr val="accent2"/>
              </a:buClr>
              <a:buSzPts val="2200"/>
              <a:buChar char="○"/>
            </a:pPr>
            <a:r>
              <a:rPr lang="en-US" sz="2200">
                <a:solidFill>
                  <a:srgbClr val="1C4587"/>
                </a:solidFill>
              </a:rPr>
              <a:t>State Universities are working with the Apprenticeship Office on a Teachers’ Program. NAU, ASU, and GCU are all actively engaged</a:t>
            </a:r>
            <a:endParaRPr sz="2200">
              <a:solidFill>
                <a:srgbClr val="1C4587"/>
              </a:solidFill>
            </a:endParaRPr>
          </a:p>
          <a:p>
            <a:pPr marL="914400" lvl="1" indent="-368300" algn="l" rtl="0">
              <a:lnSpc>
                <a:spcPct val="150000"/>
              </a:lnSpc>
              <a:spcBef>
                <a:spcPts val="0"/>
              </a:spcBef>
              <a:spcAft>
                <a:spcPts val="0"/>
              </a:spcAft>
              <a:buClr>
                <a:schemeClr val="accent2"/>
              </a:buClr>
              <a:buSzPts val="2200"/>
              <a:buChar char="○"/>
            </a:pPr>
            <a:r>
              <a:rPr lang="en-US" sz="2200">
                <a:solidFill>
                  <a:srgbClr val="1C4587"/>
                </a:solidFill>
              </a:rPr>
              <a:t>Community College partners Arizona Western College, Pima CC, Central AZ College, and Gateway CC are all Intermediary sponsors of apprenticeship </a:t>
            </a:r>
            <a:endParaRPr sz="2200">
              <a:solidFill>
                <a:srgbClr val="1C4587"/>
              </a:solidFill>
            </a:endParaRPr>
          </a:p>
          <a:p>
            <a:pPr marL="0" lvl="0" indent="0" algn="l" rtl="0">
              <a:lnSpc>
                <a:spcPct val="150000"/>
              </a:lnSpc>
              <a:spcBef>
                <a:spcPts val="0"/>
              </a:spcBef>
              <a:spcAft>
                <a:spcPts val="0"/>
              </a:spcAft>
              <a:buNone/>
            </a:pPr>
            <a:endParaRPr sz="1800">
              <a:solidFill>
                <a:srgbClr val="1C4587"/>
              </a:solidFill>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b654fe3dcf_0_11"/>
          <p:cNvSpPr txBox="1">
            <a:spLocks noGrp="1"/>
          </p:cNvSpPr>
          <p:nvPr>
            <p:ph type="body" idx="1"/>
          </p:nvPr>
        </p:nvSpPr>
        <p:spPr>
          <a:xfrm>
            <a:off x="979500" y="875500"/>
            <a:ext cx="10019400" cy="5009700"/>
          </a:xfrm>
          <a:prstGeom prst="rect">
            <a:avLst/>
          </a:prstGeom>
          <a:noFill/>
          <a:ln>
            <a:noFill/>
          </a:ln>
        </p:spPr>
        <p:txBody>
          <a:bodyPr spcFirstLastPara="1" wrap="square" lIns="91425" tIns="45700" rIns="91425" bIns="45700" anchor="t" anchorCtr="0">
            <a:noAutofit/>
          </a:bodyPr>
          <a:lstStyle/>
          <a:p>
            <a:pPr marL="457200" lvl="0" indent="0" algn="ctr" rtl="0">
              <a:lnSpc>
                <a:spcPct val="115000"/>
              </a:lnSpc>
              <a:spcBef>
                <a:spcPts val="0"/>
              </a:spcBef>
              <a:spcAft>
                <a:spcPts val="0"/>
              </a:spcAft>
              <a:buSzPts val="1800"/>
              <a:buNone/>
            </a:pPr>
            <a:r>
              <a:rPr lang="en-US" sz="7200" b="1">
                <a:solidFill>
                  <a:srgbClr val="003B67"/>
                </a:solidFill>
              </a:rPr>
              <a:t>Questions </a:t>
            </a:r>
            <a:endParaRPr sz="7200" b="1">
              <a:solidFill>
                <a:srgbClr val="003B67"/>
              </a:solidFill>
            </a:endParaRPr>
          </a:p>
          <a:p>
            <a:pPr marL="457200" lvl="0" indent="0" algn="ctr" rtl="0">
              <a:lnSpc>
                <a:spcPct val="115000"/>
              </a:lnSpc>
              <a:spcBef>
                <a:spcPts val="0"/>
              </a:spcBef>
              <a:spcAft>
                <a:spcPts val="0"/>
              </a:spcAft>
              <a:buSzPts val="1800"/>
              <a:buNone/>
            </a:pPr>
            <a:r>
              <a:rPr lang="en-US" sz="7200" b="1">
                <a:solidFill>
                  <a:srgbClr val="003B67"/>
                </a:solidFill>
              </a:rPr>
              <a:t>&amp; </a:t>
            </a:r>
            <a:endParaRPr sz="7200" b="1">
              <a:solidFill>
                <a:srgbClr val="003B67"/>
              </a:solidFill>
            </a:endParaRPr>
          </a:p>
          <a:p>
            <a:pPr marL="457200" lvl="0" indent="0" algn="ctr" rtl="0">
              <a:lnSpc>
                <a:spcPct val="115000"/>
              </a:lnSpc>
              <a:spcBef>
                <a:spcPts val="0"/>
              </a:spcBef>
              <a:spcAft>
                <a:spcPts val="0"/>
              </a:spcAft>
              <a:buSzPts val="1800"/>
              <a:buNone/>
            </a:pPr>
            <a:r>
              <a:rPr lang="en-US" sz="7200" b="1">
                <a:solidFill>
                  <a:srgbClr val="003B67"/>
                </a:solidFill>
              </a:rPr>
              <a:t>Comments</a:t>
            </a:r>
            <a:endParaRPr sz="7200" b="1">
              <a:solidFill>
                <a:srgbClr val="003B67"/>
              </a:solidFill>
            </a:endParaRPr>
          </a:p>
          <a:p>
            <a:pPr marL="457200" lvl="0" indent="0" algn="r" rtl="0">
              <a:lnSpc>
                <a:spcPct val="115000"/>
              </a:lnSpc>
              <a:spcBef>
                <a:spcPts val="0"/>
              </a:spcBef>
              <a:spcAft>
                <a:spcPts val="0"/>
              </a:spcAft>
              <a:buSzPts val="1800"/>
              <a:buNone/>
            </a:pPr>
            <a:endParaRPr sz="3000" b="1">
              <a:solidFill>
                <a:srgbClr val="003B67"/>
              </a:solidFill>
            </a:endParaRPr>
          </a:p>
          <a:p>
            <a:pPr marL="457200" lvl="0" indent="0" algn="r" rtl="0">
              <a:lnSpc>
                <a:spcPct val="115000"/>
              </a:lnSpc>
              <a:spcBef>
                <a:spcPts val="0"/>
              </a:spcBef>
              <a:spcAft>
                <a:spcPts val="0"/>
              </a:spcAft>
              <a:buSzPts val="1800"/>
              <a:buNone/>
            </a:pPr>
            <a:endParaRPr sz="3000" b="1">
              <a:solidFill>
                <a:srgbClr val="003B6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 calcmode="lin" valueType="num">
                                      <p:cBhvr additive="base">
                                        <p:cTn id="7" dur="500"/>
                                        <p:tgtEl>
                                          <p:spTgt spid="113">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3">
                                            <p:txEl>
                                              <p:pRg st="1" end="1"/>
                                            </p:txEl>
                                          </p:spTgt>
                                        </p:tgtEl>
                                        <p:attrNameLst>
                                          <p:attrName>style.visibility</p:attrName>
                                        </p:attrNameLst>
                                      </p:cBhvr>
                                      <p:to>
                                        <p:strVal val="visible"/>
                                      </p:to>
                                    </p:set>
                                    <p:anim calcmode="lin" valueType="num">
                                      <p:cBhvr additive="base">
                                        <p:cTn id="10" dur="500"/>
                                        <p:tgtEl>
                                          <p:spTgt spid="113">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13">
                                            <p:txEl>
                                              <p:pRg st="2" end="2"/>
                                            </p:txEl>
                                          </p:spTgt>
                                        </p:tgtEl>
                                        <p:attrNameLst>
                                          <p:attrName>style.visibility</p:attrName>
                                        </p:attrNameLst>
                                      </p:cBhvr>
                                      <p:to>
                                        <p:strVal val="visible"/>
                                      </p:to>
                                    </p:set>
                                    <p:anim calcmode="lin" valueType="num">
                                      <p:cBhvr additive="base">
                                        <p:cTn id="13" dur="500"/>
                                        <p:tgtEl>
                                          <p:spTgt spid="113">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3">
                                            <p:txEl>
                                              <p:pRg st="3" end="3"/>
                                            </p:txEl>
                                          </p:spTgt>
                                        </p:tgtEl>
                                        <p:attrNameLst>
                                          <p:attrName>style.visibility</p:attrName>
                                        </p:attrNameLst>
                                      </p:cBhvr>
                                      <p:to>
                                        <p:strVal val="visible"/>
                                      </p:to>
                                    </p:set>
                                    <p:anim calcmode="lin" valueType="num">
                                      <p:cBhvr additive="base">
                                        <p:cTn id="16" dur="500"/>
                                        <p:tgtEl>
                                          <p:spTgt spid="113">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3">
                                            <p:txEl>
                                              <p:pRg st="4" end="4"/>
                                            </p:txEl>
                                          </p:spTgt>
                                        </p:tgtEl>
                                        <p:attrNameLst>
                                          <p:attrName>style.visibility</p:attrName>
                                        </p:attrNameLst>
                                      </p:cBhvr>
                                      <p:to>
                                        <p:strVal val="visible"/>
                                      </p:to>
                                    </p:set>
                                    <p:anim calcmode="lin" valueType="num">
                                      <p:cBhvr additive="base">
                                        <p:cTn id="19" dur="500"/>
                                        <p:tgtEl>
                                          <p:spTgt spid="1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b65569c104_0_22"/>
          <p:cNvSpPr txBox="1">
            <a:spLocks noGrp="1"/>
          </p:cNvSpPr>
          <p:nvPr>
            <p:ph type="title"/>
          </p:nvPr>
        </p:nvSpPr>
        <p:spPr>
          <a:xfrm>
            <a:off x="150312" y="365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3600" b="1">
                <a:solidFill>
                  <a:srgbClr val="003B67"/>
                </a:solidFill>
              </a:rPr>
              <a:t>Workforce Report </a:t>
            </a:r>
            <a:endParaRPr sz="3600" b="1">
              <a:solidFill>
                <a:srgbClr val="003B67"/>
              </a:solidFill>
            </a:endParaRPr>
          </a:p>
        </p:txBody>
      </p:sp>
      <p:pic>
        <p:nvPicPr>
          <p:cNvPr id="120" name="Google Shape;120;g1b65569c104_0_22"/>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121" name="Google Shape;121;g1b65569c104_0_22"/>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g1b65569c104_0_22"/>
          <p:cNvSpPr txBox="1"/>
          <p:nvPr/>
        </p:nvSpPr>
        <p:spPr>
          <a:xfrm>
            <a:off x="3629892" y="3386912"/>
            <a:ext cx="493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Overview &amp; Update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89916aa2cf_1_0"/>
          <p:cNvSpPr txBox="1">
            <a:spLocks noGrp="1"/>
          </p:cNvSpPr>
          <p:nvPr>
            <p:ph type="title"/>
          </p:nvPr>
        </p:nvSpPr>
        <p:spPr>
          <a:xfrm>
            <a:off x="105850" y="158200"/>
            <a:ext cx="11924100" cy="579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300" b="1">
                <a:solidFill>
                  <a:srgbClr val="1C4587"/>
                </a:solidFill>
              </a:rPr>
              <a:t>Workforce Arizona Council Membership</a:t>
            </a:r>
            <a:endParaRPr sz="3300" b="1">
              <a:solidFill>
                <a:srgbClr val="1C4587"/>
              </a:solidFill>
            </a:endParaRPr>
          </a:p>
        </p:txBody>
      </p:sp>
      <p:sp>
        <p:nvSpPr>
          <p:cNvPr id="129" name="Google Shape;129;g189916aa2cf_1_0"/>
          <p:cNvSpPr txBox="1">
            <a:spLocks noGrp="1"/>
          </p:cNvSpPr>
          <p:nvPr>
            <p:ph type="body" idx="1"/>
          </p:nvPr>
        </p:nvSpPr>
        <p:spPr>
          <a:xfrm>
            <a:off x="231450" y="1100925"/>
            <a:ext cx="11729100" cy="5060100"/>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0"/>
              </a:spcBef>
              <a:spcAft>
                <a:spcPts val="0"/>
              </a:spcAft>
              <a:buClr>
                <a:schemeClr val="accent2"/>
              </a:buClr>
              <a:buSzPts val="2800"/>
              <a:buChar char="➢"/>
            </a:pPr>
            <a:r>
              <a:rPr lang="en-US">
                <a:solidFill>
                  <a:srgbClr val="1C4587"/>
                </a:solidFill>
              </a:rPr>
              <a:t>New Council Members:</a:t>
            </a:r>
            <a:endParaRPr>
              <a:solidFill>
                <a:srgbClr val="1C4587"/>
              </a:solidFill>
            </a:endParaRPr>
          </a:p>
          <a:p>
            <a:pPr marL="914400" lvl="1" indent="-381000" algn="l" rtl="0">
              <a:lnSpc>
                <a:spcPct val="115000"/>
              </a:lnSpc>
              <a:spcBef>
                <a:spcPts val="0"/>
              </a:spcBef>
              <a:spcAft>
                <a:spcPts val="0"/>
              </a:spcAft>
              <a:buClr>
                <a:schemeClr val="accent2"/>
              </a:buClr>
              <a:buSzPts val="2400"/>
              <a:buChar char="○"/>
            </a:pPr>
            <a:r>
              <a:rPr lang="en-US">
                <a:solidFill>
                  <a:srgbClr val="1C4587"/>
                </a:solidFill>
              </a:rPr>
              <a:t>Scott A Holman, Director, Human Resources - TSMC	</a:t>
            </a:r>
            <a:endParaRPr>
              <a:solidFill>
                <a:srgbClr val="1C4587"/>
              </a:solidFill>
            </a:endParaRPr>
          </a:p>
          <a:p>
            <a:pPr marL="914400" lvl="1" indent="-381000" algn="l" rtl="0">
              <a:lnSpc>
                <a:spcPct val="115000"/>
              </a:lnSpc>
              <a:spcBef>
                <a:spcPts val="0"/>
              </a:spcBef>
              <a:spcAft>
                <a:spcPts val="0"/>
              </a:spcAft>
              <a:buClr>
                <a:schemeClr val="accent2"/>
              </a:buClr>
              <a:buSzPts val="2400"/>
              <a:buChar char="○"/>
            </a:pPr>
            <a:r>
              <a:rPr lang="en-US">
                <a:solidFill>
                  <a:srgbClr val="1C4587"/>
                </a:solidFill>
              </a:rPr>
              <a:t>Michelle Bolton, Government Relations Director - Intel</a:t>
            </a:r>
            <a:endParaRPr>
              <a:solidFill>
                <a:srgbClr val="1C4587"/>
              </a:solidFill>
            </a:endParaRPr>
          </a:p>
          <a:p>
            <a:pPr marL="914400" lvl="1" indent="-381000" algn="l" rtl="0">
              <a:lnSpc>
                <a:spcPct val="115000"/>
              </a:lnSpc>
              <a:spcBef>
                <a:spcPts val="0"/>
              </a:spcBef>
              <a:spcAft>
                <a:spcPts val="0"/>
              </a:spcAft>
              <a:buClr>
                <a:schemeClr val="accent2"/>
              </a:buClr>
              <a:buSzPts val="2400"/>
              <a:buChar char="○"/>
            </a:pPr>
            <a:r>
              <a:rPr lang="en-US">
                <a:solidFill>
                  <a:srgbClr val="1C4587"/>
                </a:solidFill>
              </a:rPr>
              <a:t>Daniel Witt, Head of State and Local Public Policy - Lucid</a:t>
            </a:r>
            <a:endParaRPr>
              <a:solidFill>
                <a:srgbClr val="1C4587"/>
              </a:solidFill>
            </a:endParaRPr>
          </a:p>
          <a:p>
            <a:pPr marL="914400" lvl="1" indent="-381000" algn="l" rtl="0">
              <a:lnSpc>
                <a:spcPct val="115000"/>
              </a:lnSpc>
              <a:spcBef>
                <a:spcPts val="0"/>
              </a:spcBef>
              <a:spcAft>
                <a:spcPts val="0"/>
              </a:spcAft>
              <a:buClr>
                <a:schemeClr val="accent2"/>
              </a:buClr>
              <a:buSzPts val="2400"/>
              <a:buChar char="○"/>
            </a:pPr>
            <a:r>
              <a:rPr lang="en-US">
                <a:solidFill>
                  <a:srgbClr val="1C4587"/>
                </a:solidFill>
              </a:rPr>
              <a:t>Shawn Hutchinson, Training Director - Phoenix Electrical</a:t>
            </a:r>
            <a:endParaRPr>
              <a:solidFill>
                <a:srgbClr val="1C4587"/>
              </a:solidFill>
            </a:endParaRPr>
          </a:p>
          <a:p>
            <a:pPr marL="914400" lvl="1" indent="-381000" algn="l" rtl="0">
              <a:lnSpc>
                <a:spcPct val="115000"/>
              </a:lnSpc>
              <a:spcBef>
                <a:spcPts val="0"/>
              </a:spcBef>
              <a:spcAft>
                <a:spcPts val="0"/>
              </a:spcAft>
              <a:buClr>
                <a:schemeClr val="accent2"/>
              </a:buClr>
              <a:buSzPts val="2400"/>
              <a:buChar char="○"/>
            </a:pPr>
            <a:r>
              <a:rPr lang="en-US">
                <a:solidFill>
                  <a:srgbClr val="1C4587"/>
                </a:solidFill>
              </a:rPr>
              <a:t>Stephen Richer, Recorder - Maricopa County</a:t>
            </a:r>
            <a:endParaRPr>
              <a:solidFill>
                <a:srgbClr val="1C4587"/>
              </a:solidFill>
            </a:endParaRPr>
          </a:p>
          <a:p>
            <a:pPr marL="914400" lvl="1" indent="-381000" algn="l" rtl="0">
              <a:lnSpc>
                <a:spcPct val="115000"/>
              </a:lnSpc>
              <a:spcBef>
                <a:spcPts val="0"/>
              </a:spcBef>
              <a:spcAft>
                <a:spcPts val="0"/>
              </a:spcAft>
              <a:buClr>
                <a:schemeClr val="accent2"/>
              </a:buClr>
              <a:buSzPts val="2400"/>
              <a:buChar char="○"/>
            </a:pPr>
            <a:r>
              <a:rPr lang="en-US">
                <a:solidFill>
                  <a:srgbClr val="1C4587"/>
                </a:solidFill>
              </a:rPr>
              <a:t>Danny Seiden, CEO - Arizona Chamber of Commerce and Industry</a:t>
            </a:r>
            <a:endParaRPr>
              <a:solidFill>
                <a:srgbClr val="1C4587"/>
              </a:solidFill>
            </a:endParaRPr>
          </a:p>
          <a:p>
            <a:pPr marL="0" lvl="0" indent="0" algn="l" rtl="0">
              <a:lnSpc>
                <a:spcPct val="115000"/>
              </a:lnSpc>
              <a:spcBef>
                <a:spcPts val="0"/>
              </a:spcBef>
              <a:spcAft>
                <a:spcPts val="0"/>
              </a:spcAft>
              <a:buSzPts val="1800"/>
              <a:buNone/>
            </a:pPr>
            <a:endParaRPr>
              <a:solidFill>
                <a:srgbClr val="1C4587"/>
              </a:solidFill>
            </a:endParaRPr>
          </a:p>
          <a:p>
            <a:pPr marL="457200" lvl="0" indent="-406400" algn="l" rtl="0">
              <a:lnSpc>
                <a:spcPct val="115000"/>
              </a:lnSpc>
              <a:spcBef>
                <a:spcPts val="0"/>
              </a:spcBef>
              <a:spcAft>
                <a:spcPts val="0"/>
              </a:spcAft>
              <a:buClr>
                <a:schemeClr val="accent2"/>
              </a:buClr>
              <a:buSzPts val="2800"/>
              <a:buChar char="➢"/>
            </a:pPr>
            <a:r>
              <a:rPr lang="en-US">
                <a:solidFill>
                  <a:srgbClr val="1C4587"/>
                </a:solidFill>
              </a:rPr>
              <a:t>Workforce Vacancy</a:t>
            </a:r>
            <a:endParaRPr>
              <a:solidFill>
                <a:srgbClr val="1C4587"/>
              </a:solidFill>
            </a:endParaRPr>
          </a:p>
          <a:p>
            <a:pPr marL="457200" lvl="0" indent="-406400" algn="l" rtl="0">
              <a:lnSpc>
                <a:spcPct val="115000"/>
              </a:lnSpc>
              <a:spcBef>
                <a:spcPts val="0"/>
              </a:spcBef>
              <a:spcAft>
                <a:spcPts val="0"/>
              </a:spcAft>
              <a:buClr>
                <a:schemeClr val="accent2"/>
              </a:buClr>
              <a:buSzPts val="2800"/>
              <a:buChar char="➢"/>
            </a:pPr>
            <a:r>
              <a:rPr lang="en-US">
                <a:solidFill>
                  <a:srgbClr val="1C4587"/>
                </a:solidFill>
              </a:rPr>
              <a:t>(2) Balance of Membership vacancies</a:t>
            </a:r>
            <a:endParaRPr>
              <a:solidFill>
                <a:srgbClr val="1C4587"/>
              </a:solidFill>
            </a:endParaRPr>
          </a:p>
          <a:p>
            <a:pPr marL="0" lvl="0" indent="0" algn="l" rtl="0">
              <a:lnSpc>
                <a:spcPct val="150000"/>
              </a:lnSpc>
              <a:spcBef>
                <a:spcPts val="0"/>
              </a:spcBef>
              <a:spcAft>
                <a:spcPts val="0"/>
              </a:spcAft>
              <a:buSzPts val="1800"/>
              <a:buNone/>
            </a:pPr>
            <a:endParaRPr/>
          </a:p>
          <a:p>
            <a:pPr marL="0" lvl="0" indent="0" algn="l" rtl="0">
              <a:lnSpc>
                <a:spcPct val="150000"/>
              </a:lnSpc>
              <a:spcBef>
                <a:spcPts val="0"/>
              </a:spcBef>
              <a:spcAft>
                <a:spcPts val="0"/>
              </a:spcAft>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89916aa2cf_1_6"/>
          <p:cNvSpPr txBox="1">
            <a:spLocks noGrp="1"/>
          </p:cNvSpPr>
          <p:nvPr>
            <p:ph type="title"/>
          </p:nvPr>
        </p:nvSpPr>
        <p:spPr>
          <a:xfrm>
            <a:off x="67050" y="413200"/>
            <a:ext cx="11979000" cy="76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3300" b="1">
                <a:solidFill>
                  <a:srgbClr val="1C4587"/>
                </a:solidFill>
              </a:rPr>
              <a:t>Workforce Team Report</a:t>
            </a:r>
            <a:endParaRPr sz="3300" b="1">
              <a:solidFill>
                <a:srgbClr val="1C4587"/>
              </a:solidFill>
            </a:endParaRPr>
          </a:p>
          <a:p>
            <a:pPr marL="0" lvl="0" indent="0" algn="l" rtl="0">
              <a:lnSpc>
                <a:spcPct val="90000"/>
              </a:lnSpc>
              <a:spcBef>
                <a:spcPts val="0"/>
              </a:spcBef>
              <a:spcAft>
                <a:spcPts val="0"/>
              </a:spcAft>
              <a:buSzPts val="1800"/>
              <a:buNone/>
            </a:pPr>
            <a:endParaRPr/>
          </a:p>
        </p:txBody>
      </p:sp>
      <p:sp>
        <p:nvSpPr>
          <p:cNvPr id="136" name="Google Shape;136;g189916aa2cf_1_6"/>
          <p:cNvSpPr txBox="1">
            <a:spLocks noGrp="1"/>
          </p:cNvSpPr>
          <p:nvPr>
            <p:ph type="body" idx="1"/>
          </p:nvPr>
        </p:nvSpPr>
        <p:spPr>
          <a:xfrm>
            <a:off x="145950" y="938750"/>
            <a:ext cx="11655300" cy="4833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00"/>
              <a:buNone/>
            </a:pPr>
            <a:r>
              <a:rPr lang="en-US">
                <a:solidFill>
                  <a:srgbClr val="1C4587"/>
                </a:solidFill>
              </a:rPr>
              <a:t>Sara Agostinho, Program Oversight and Support Administrator</a:t>
            </a:r>
            <a:endParaRPr>
              <a:solidFill>
                <a:srgbClr val="1C4587"/>
              </a:solidFill>
            </a:endParaRPr>
          </a:p>
          <a:p>
            <a:pPr marL="0" lvl="0" indent="0" algn="l" rtl="0">
              <a:lnSpc>
                <a:spcPct val="150000"/>
              </a:lnSpc>
              <a:spcBef>
                <a:spcPts val="0"/>
              </a:spcBef>
              <a:spcAft>
                <a:spcPts val="0"/>
              </a:spcAft>
              <a:buClr>
                <a:schemeClr val="dk1"/>
              </a:buClr>
              <a:buSzPts val="1100"/>
              <a:buFont typeface="Arial"/>
              <a:buNone/>
            </a:pPr>
            <a:endParaRPr/>
          </a:p>
          <a:p>
            <a:pPr marL="0" lvl="0" indent="0" algn="l" rtl="0">
              <a:lnSpc>
                <a:spcPct val="150000"/>
              </a:lnSpc>
              <a:spcBef>
                <a:spcPts val="0"/>
              </a:spcBef>
              <a:spcAft>
                <a:spcPts val="0"/>
              </a:spcAft>
              <a:buSzPts val="1800"/>
              <a:buNone/>
            </a:pPr>
            <a:endParaRPr/>
          </a:p>
          <a:p>
            <a:pPr marL="0" lvl="0" indent="0" algn="l" rtl="0">
              <a:lnSpc>
                <a:spcPct val="150000"/>
              </a:lnSpc>
              <a:spcBef>
                <a:spcPts val="0"/>
              </a:spcBef>
              <a:spcAft>
                <a:spcPts val="0"/>
              </a:spcAft>
              <a:buSzPts val="1800"/>
              <a:buNone/>
            </a:pPr>
            <a:endParaRPr/>
          </a:p>
          <a:p>
            <a:pPr marL="0" lvl="0" indent="0" algn="l" rtl="0">
              <a:lnSpc>
                <a:spcPct val="150000"/>
              </a:lnSpc>
              <a:spcBef>
                <a:spcPts val="0"/>
              </a:spcBef>
              <a:spcAft>
                <a:spcPts val="0"/>
              </a:spcAft>
              <a:buSzPts val="1800"/>
              <a:buNone/>
            </a:pPr>
            <a:endParaRPr/>
          </a:p>
          <a:p>
            <a:pPr marL="0" lvl="0" indent="0" algn="l" rtl="0">
              <a:lnSpc>
                <a:spcPct val="150000"/>
              </a:lnSpc>
              <a:spcBef>
                <a:spcPts val="0"/>
              </a:spcBef>
              <a:spcAft>
                <a:spcPts val="0"/>
              </a:spcAft>
              <a:buClr>
                <a:schemeClr val="dk1"/>
              </a:buClr>
              <a:buSzPts val="1100"/>
              <a:buFont typeface="Arial"/>
              <a:buNone/>
            </a:pPr>
            <a:endParaRPr/>
          </a:p>
        </p:txBody>
      </p:sp>
      <p:pic>
        <p:nvPicPr>
          <p:cNvPr id="137" name="Google Shape;137;g189916aa2cf_1_6"/>
          <p:cNvPicPr preferRelativeResize="0"/>
          <p:nvPr/>
        </p:nvPicPr>
        <p:blipFill rotWithShape="1">
          <a:blip r:embed="rId3">
            <a:alphaModFix/>
          </a:blip>
          <a:srcRect/>
          <a:stretch/>
        </p:blipFill>
        <p:spPr>
          <a:xfrm>
            <a:off x="145950" y="1522250"/>
            <a:ext cx="2482775" cy="3317699"/>
          </a:xfrm>
          <a:prstGeom prst="rect">
            <a:avLst/>
          </a:prstGeom>
          <a:noFill/>
          <a:ln>
            <a:noFill/>
          </a:ln>
        </p:spPr>
      </p:pic>
      <p:sp>
        <p:nvSpPr>
          <p:cNvPr id="138" name="Google Shape;138;g189916aa2cf_1_6"/>
          <p:cNvSpPr txBox="1"/>
          <p:nvPr/>
        </p:nvSpPr>
        <p:spPr>
          <a:xfrm>
            <a:off x="2628725" y="1887400"/>
            <a:ext cx="9145500" cy="4006500"/>
          </a:xfrm>
          <a:prstGeom prst="rect">
            <a:avLst/>
          </a:prstGeom>
          <a:noFill/>
          <a:ln>
            <a:noFill/>
          </a:ln>
        </p:spPr>
        <p:txBody>
          <a:bodyPr spcFirstLastPara="1" wrap="square" lIns="91425" tIns="91425" rIns="91425" bIns="91425" anchor="t" anchorCtr="0">
            <a:spAutoFit/>
          </a:bodyPr>
          <a:lstStyle/>
          <a:p>
            <a:pPr marL="596900" marR="0" lvl="0" indent="-381000" algn="l" rtl="0">
              <a:lnSpc>
                <a:spcPct val="115000"/>
              </a:lnSpc>
              <a:spcBef>
                <a:spcPts val="1000"/>
              </a:spcBef>
              <a:spcAft>
                <a:spcPts val="0"/>
              </a:spcAft>
              <a:buClr>
                <a:schemeClr val="accent2"/>
              </a:buClr>
              <a:buSzPts val="2400"/>
              <a:buFont typeface="Arial"/>
              <a:buChar char="●"/>
            </a:pPr>
            <a:r>
              <a:rPr lang="en-US" sz="2200" b="0" i="0" u="none" strike="noStrike" cap="none">
                <a:solidFill>
                  <a:srgbClr val="1C4587"/>
                </a:solidFill>
                <a:highlight>
                  <a:srgbClr val="FFFFFF"/>
                </a:highlight>
                <a:latin typeface="Arial"/>
                <a:ea typeface="Arial"/>
                <a:cs typeface="Arial"/>
                <a:sym typeface="Arial"/>
              </a:rPr>
              <a:t>Point of contact within the Department of Economic Security for information on or about the public workforce system</a:t>
            </a:r>
            <a:endParaRPr sz="2200" b="0" i="0" u="none" strike="noStrike" cap="none">
              <a:solidFill>
                <a:srgbClr val="1C4587"/>
              </a:solidFill>
              <a:highlight>
                <a:srgbClr val="FFFFFF"/>
              </a:highlight>
              <a:latin typeface="Arial"/>
              <a:ea typeface="Arial"/>
              <a:cs typeface="Arial"/>
              <a:sym typeface="Arial"/>
            </a:endParaRPr>
          </a:p>
          <a:p>
            <a:pPr marL="596900" marR="0" lvl="0" indent="-381000" algn="l" rtl="0">
              <a:lnSpc>
                <a:spcPct val="115000"/>
              </a:lnSpc>
              <a:spcBef>
                <a:spcPts val="0"/>
              </a:spcBef>
              <a:spcAft>
                <a:spcPts val="0"/>
              </a:spcAft>
              <a:buClr>
                <a:schemeClr val="accent2"/>
              </a:buClr>
              <a:buSzPts val="2400"/>
              <a:buFont typeface="Arial"/>
              <a:buChar char="●"/>
            </a:pPr>
            <a:r>
              <a:rPr lang="en-US" sz="2200" b="0" i="0" u="none" strike="noStrike" cap="none">
                <a:solidFill>
                  <a:srgbClr val="1C4587"/>
                </a:solidFill>
                <a:highlight>
                  <a:srgbClr val="FFFFFF"/>
                </a:highlight>
                <a:latin typeface="Arial"/>
                <a:ea typeface="Arial"/>
                <a:cs typeface="Arial"/>
                <a:sym typeface="Arial"/>
              </a:rPr>
              <a:t>Coordinates federal and state workforce activities and technical assistance</a:t>
            </a:r>
            <a:endParaRPr sz="2200" b="0" i="0" u="none" strike="noStrike" cap="none">
              <a:solidFill>
                <a:srgbClr val="1C4587"/>
              </a:solidFill>
              <a:highlight>
                <a:srgbClr val="FFFFFF"/>
              </a:highlight>
              <a:latin typeface="Arial"/>
              <a:ea typeface="Arial"/>
              <a:cs typeface="Arial"/>
              <a:sym typeface="Arial"/>
            </a:endParaRPr>
          </a:p>
          <a:p>
            <a:pPr marL="596900" marR="0" lvl="0" indent="-381000" algn="l" rtl="0">
              <a:lnSpc>
                <a:spcPct val="115000"/>
              </a:lnSpc>
              <a:spcBef>
                <a:spcPts val="0"/>
              </a:spcBef>
              <a:spcAft>
                <a:spcPts val="0"/>
              </a:spcAft>
              <a:buClr>
                <a:schemeClr val="accent2"/>
              </a:buClr>
              <a:buSzPts val="2400"/>
              <a:buFont typeface="Arial"/>
              <a:buChar char="●"/>
            </a:pPr>
            <a:r>
              <a:rPr lang="en-US" sz="2200" b="0" i="0" u="none" strike="noStrike" cap="none">
                <a:solidFill>
                  <a:srgbClr val="1C4587"/>
                </a:solidFill>
                <a:highlight>
                  <a:srgbClr val="FFFFFF"/>
                </a:highlight>
                <a:latin typeface="Arial"/>
                <a:ea typeface="Arial"/>
                <a:cs typeface="Arial"/>
                <a:sym typeface="Arial"/>
              </a:rPr>
              <a:t>Cultivates relationships with federal, state, and local partners and convenes cross-agency operational meetings</a:t>
            </a:r>
            <a:endParaRPr sz="2200" b="0" i="0" u="none" strike="noStrike" cap="none">
              <a:solidFill>
                <a:srgbClr val="1C4587"/>
              </a:solidFill>
              <a:highlight>
                <a:srgbClr val="FFFFFF"/>
              </a:highlight>
              <a:latin typeface="Arial"/>
              <a:ea typeface="Arial"/>
              <a:cs typeface="Arial"/>
              <a:sym typeface="Arial"/>
            </a:endParaRPr>
          </a:p>
          <a:p>
            <a:pPr marL="0" marR="0" lvl="0" indent="0" algn="l" rtl="0">
              <a:lnSpc>
                <a:spcPct val="115000"/>
              </a:lnSpc>
              <a:spcBef>
                <a:spcPts val="1000"/>
              </a:spcBef>
              <a:spcAft>
                <a:spcPts val="0"/>
              </a:spcAft>
              <a:buClr>
                <a:srgbClr val="000000"/>
              </a:buClr>
              <a:buSzPts val="2200"/>
              <a:buFont typeface="Arial"/>
              <a:buNone/>
            </a:pPr>
            <a:endParaRPr sz="2200" b="0" i="0" u="none" strike="noStrike" cap="none">
              <a:solidFill>
                <a:srgbClr val="1C4587"/>
              </a:solidFill>
              <a:highlight>
                <a:srgbClr val="FFFFFF"/>
              </a:highlight>
              <a:latin typeface="Arial"/>
              <a:ea typeface="Arial"/>
              <a:cs typeface="Arial"/>
              <a:sym typeface="Arial"/>
            </a:endParaRPr>
          </a:p>
          <a:p>
            <a:pPr marL="0" marR="0" lvl="0" indent="0" algn="ctr" rtl="0">
              <a:lnSpc>
                <a:spcPct val="115000"/>
              </a:lnSpc>
              <a:spcBef>
                <a:spcPts val="1000"/>
              </a:spcBef>
              <a:spcAft>
                <a:spcPts val="0"/>
              </a:spcAft>
              <a:buClr>
                <a:srgbClr val="000000"/>
              </a:buClr>
              <a:buSzPts val="2250"/>
              <a:buFont typeface="Arial"/>
              <a:buNone/>
            </a:pPr>
            <a:r>
              <a:rPr lang="en-US" sz="2200" i="0" u="none" strike="noStrike" cap="none">
                <a:solidFill>
                  <a:srgbClr val="1C4587"/>
                </a:solidFill>
                <a:highlight>
                  <a:srgbClr val="FFFFFF"/>
                </a:highlight>
              </a:rPr>
              <a:t>Email: sagostinho@azdes.gov</a:t>
            </a:r>
            <a:endParaRPr sz="2200" i="0" u="none" strike="noStrike" cap="none">
              <a:solidFill>
                <a:srgbClr val="1C4587"/>
              </a:solidFill>
              <a:highlight>
                <a:srgbClr val="FFFFFF"/>
              </a:highlight>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Office Theme">
  <a:themeElements>
    <a:clrScheme name="ACA Color Palette 1">
      <a:dk1>
        <a:srgbClr val="000000"/>
      </a:dk1>
      <a:lt1>
        <a:srgbClr val="FFFFFF"/>
      </a:lt1>
      <a:dk2>
        <a:srgbClr val="44546A"/>
      </a:dk2>
      <a:lt2>
        <a:srgbClr val="E7E6E6"/>
      </a:lt2>
      <a:accent1>
        <a:srgbClr val="002C54"/>
      </a:accent1>
      <a:accent2>
        <a:srgbClr val="E24824"/>
      </a:accent2>
      <a:accent3>
        <a:srgbClr val="A5A5A5"/>
      </a:accent3>
      <a:accent4>
        <a:srgbClr val="E76F44"/>
      </a:accent4>
      <a:accent5>
        <a:srgbClr val="E5A341"/>
      </a:accent5>
      <a:accent6>
        <a:srgbClr val="82A041"/>
      </a:accent6>
      <a:hlink>
        <a:srgbClr val="E76F44"/>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3021</Words>
  <Application>Microsoft Office PowerPoint</Application>
  <PresentationFormat>Widescreen</PresentationFormat>
  <Paragraphs>409</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Roboto Black</vt:lpstr>
      <vt:lpstr>1_Office Theme</vt:lpstr>
      <vt:lpstr>Full Council Meeting</vt:lpstr>
      <vt:lpstr>Workforce Arizona Council Success Story:  Yavapai County ARIZONA@WORK: Title I, NACOG Staff, and Youth Services </vt:lpstr>
      <vt:lpstr>Apprenticeship Presentation</vt:lpstr>
      <vt:lpstr>Apprenticeships</vt:lpstr>
      <vt:lpstr>Apprenticeships</vt:lpstr>
      <vt:lpstr>PowerPoint Presentation</vt:lpstr>
      <vt:lpstr>Workforce Report </vt:lpstr>
      <vt:lpstr>Workforce Arizona Council Membership</vt:lpstr>
      <vt:lpstr>Workforce Team Report </vt:lpstr>
      <vt:lpstr>Workforce Team Report </vt:lpstr>
      <vt:lpstr>Workforce Team Report, cont’d</vt:lpstr>
      <vt:lpstr>Workforce Team Report, cont’d</vt:lpstr>
      <vt:lpstr>PowerPoint Presentation</vt:lpstr>
      <vt:lpstr>Bylaws </vt:lpstr>
      <vt:lpstr>   </vt:lpstr>
      <vt:lpstr>Council Policies </vt:lpstr>
      <vt:lpstr>WAC Policy Revisions Overview </vt:lpstr>
      <vt:lpstr>Policy Overview </vt:lpstr>
      <vt:lpstr>Policy Overview </vt:lpstr>
      <vt:lpstr>Policy Overview </vt:lpstr>
      <vt:lpstr>Policy Overview </vt:lpstr>
      <vt:lpstr>Policy Overview </vt:lpstr>
      <vt:lpstr>Council Elections</vt:lpstr>
      <vt:lpstr>Election Process </vt:lpstr>
      <vt:lpstr>Election Process</vt:lpstr>
      <vt:lpstr>Local Plan Modifications </vt:lpstr>
      <vt:lpstr>Local Plan Modifications Update</vt:lpstr>
      <vt:lpstr>Local Workforce Development Board </vt:lpstr>
      <vt:lpstr>Yavapai Workforce Development Board (WDB) - Request to Extend NACOG Contract </vt:lpstr>
      <vt:lpstr>Yavapai Workforce Development Board (WDB) - Request to Extend NACOG Contract </vt:lpstr>
      <vt:lpstr>Yavapai Workforce Development Board (WDB) - Request to Extend NACOG Contract </vt:lpstr>
      <vt:lpstr>Statewide Performance </vt:lpstr>
      <vt:lpstr>PowerPoint Presentation</vt:lpstr>
      <vt:lpstr>Sanctions for Failure to Meet Adjusted Levels of Performance</vt:lpstr>
      <vt:lpstr>Assessment of State Performance PY2021</vt:lpstr>
      <vt:lpstr>How Did Arizona Perform in PY2021?</vt:lpstr>
      <vt:lpstr>Next Steps </vt:lpstr>
      <vt:lpstr>Workgroup Updates </vt:lpstr>
      <vt:lpstr> Strategic Plan Workgroup Update  </vt:lpstr>
      <vt:lpstr>Strategic Plan Workgroup, cont’d</vt:lpstr>
      <vt:lpstr>In-Demand Industry &amp; Occupation Selection </vt:lpstr>
      <vt:lpstr>PowerPoint Presentation</vt:lpstr>
      <vt:lpstr>PowerPoint Presentation</vt:lpstr>
      <vt:lpstr>PowerPoint Presentation</vt:lpstr>
      <vt:lpstr> Strategic Plan Workgroup Recommendations - Occupations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Council Meeting</dc:title>
  <dc:creator>Erin M Gallagher</dc:creator>
  <cp:lastModifiedBy>Erin M Gallagher</cp:lastModifiedBy>
  <cp:revision>1</cp:revision>
  <dcterms:modified xsi:type="dcterms:W3CDTF">2023-02-24T15:41:30Z</dcterms:modified>
</cp:coreProperties>
</file>