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2C5295-1A4D-4CD7-8A4C-82486F8D0503}">
  <a:tblStyle styleId="{802C5295-1A4D-4CD7-8A4C-82486F8D05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cb9921ce7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cb9921ce7_0_4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8cb9921ce7_0_4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cb9921ce7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8cb9921ce7_0_44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8cb9921ce7_0_4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8cb9921ce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8cb9921ce7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Coconino- December 6th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NEAZ- send formal letter with 12/31 deadline.  Plan must be completed and submitted by end of December or the Council/DES will move forward with corrective action which could result in a substantial violation.  DES will be available to provide any 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Based on ongoing compliance issues and status of NTNs Fiscal Agent, DES will continue to work with bringing their LWDB compliant</a:t>
            </a:r>
            <a:endParaRPr/>
          </a:p>
        </p:txBody>
      </p:sp>
      <p:sp>
        <p:nvSpPr>
          <p:cNvPr id="164" name="Google Shape;164;g18cb9921ce7_1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ae922a35b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eae922a35b_0_4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eae922a35b_0_4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cb9921ce7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8cb9921ce7_0_53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8cb9921ce7_0_53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cb9921ce7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8cb9921ce7_0_54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18cb9921ce7_0_54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8cb9921ce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18cb9921ce7_0_55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18cb9921ce7_0_55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cb9921ce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18cb9921ce7_0_55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18cb9921ce7_0_55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8cb9921ce7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8cb9921ce7_0_5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8cb9921ce7_0_56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bceaa0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2dbceaa092_0_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dbceaa092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a4f0cf2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12a4f0cf28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2a4f0cf28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272393f3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1272393f34_0_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1272393f34_0_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ae922a35b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eae922a35b_0_4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eae922a35b_0_4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ae922a35b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eae922a35b_0_6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eae922a35b_0_64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ae922a35b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eae922a35b_0_4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eae922a35b_0_4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c461a629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bc461a6298_0_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bc461a6298_0_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7f922777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47f9227778_1_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147f9227778_1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87e451e8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87e451e8d1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87e451e8d1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87e451e8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87e451e8d1_0_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187e451e8d1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7f9227778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47f9227778_1_27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147f9227778_1_27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2f95a2e6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112f95a2e65_0_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112f95a2e65_0_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ae922a35b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eae922a35b_0_4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geae922a35b_0_4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8798bd342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8798bd342b_0_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8798bd342b_0_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b457ca34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b457ca34a8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b457ca34a8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cb9921ce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8cb9921ce7_0_17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8cb9921ce7_0_17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cb9921c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cb9921ce7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8cb9921ce7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cb9921ce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cb9921ce7_0_8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8cb9921ce7_0_88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cb9921ce7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18cb9921ce7_0_25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8cb9921ce7_0_25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cb9921ce7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8cb9921ce7_0_3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B67"/>
              </a:buClr>
              <a:buSzPts val="1000"/>
              <a:buFont typeface="Arial"/>
              <a:buNone/>
            </a:pPr>
            <a:endParaRPr sz="1000">
              <a:solidFill>
                <a:srgbClr val="003B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8cb9921ce7_0_3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cb9921ce7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8cb9921ce7_0_37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18cb9921ce7_0_37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878590" y="641170"/>
            <a:ext cx="9986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423769" y="1181511"/>
            <a:ext cx="100194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Char char="⮚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Roboto Black"/>
              <a:buNone/>
              <a:defRPr sz="2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838200" y="1266942"/>
            <a:ext cx="10515600" cy="4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>
                <a:solidFill>
                  <a:srgbClr val="262626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325916" y="6409465"/>
            <a:ext cx="51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4693940" y="6410790"/>
            <a:ext cx="280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662598" y="2145622"/>
            <a:ext cx="4866900" cy="15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5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4693940" y="6410790"/>
            <a:ext cx="2804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12139" y="82296"/>
            <a:ext cx="79248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09600" y="1510071"/>
            <a:ext cx="51816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429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62889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marL="2286000" lvl="4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6172205" y="1510071"/>
            <a:ext cx="5295900" cy="47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262889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540"/>
              <a:buChar char="•"/>
              <a:defRPr/>
            </a:lvl4pPr>
            <a:lvl5pPr marL="2286000" lvl="4" indent="-285750" algn="l" rtl="0">
              <a:lnSpc>
                <a:spcPct val="133333"/>
              </a:lnSpc>
              <a:spcBef>
                <a:spcPts val="500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838200" y="6538911"/>
            <a:ext cx="274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038600" y="6538911"/>
            <a:ext cx="4114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5384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6197600" y="838200"/>
            <a:ext cx="53847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Cover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614413" y="1122363"/>
            <a:ext cx="91440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614413" y="1702751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4000"/>
              <a:buNone/>
              <a:defRPr sz="4000">
                <a:solidFill>
                  <a:srgbClr val="75707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60969" y="430176"/>
            <a:ext cx="1816619" cy="54172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 rot="5400000">
            <a:off x="10611289" y="-852900"/>
            <a:ext cx="113400" cy="1819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20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 rot="5400000">
            <a:off x="11158621" y="20252"/>
            <a:ext cx="113400" cy="7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 rot="5400000">
            <a:off x="11017106" y="20252"/>
            <a:ext cx="113400" cy="7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 rot="5400000">
            <a:off x="10768209" y="-106647"/>
            <a:ext cx="113400" cy="32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77" y="2880719"/>
            <a:ext cx="11179046" cy="397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ansition Slide with Title">
  <p:cSld name="Transition Slide with Title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8" y="1093154"/>
            <a:ext cx="12185242" cy="434099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ransition Slide with Title">
  <p:cSld name="2_Transition Slide with Titl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59" y="1093154"/>
            <a:ext cx="12199362" cy="43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8200" y="2633198"/>
            <a:ext cx="10515600" cy="1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6268" y="5868796"/>
            <a:ext cx="659464" cy="63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109728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609600" y="6400801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09600" y="838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609600" y="6400800"/>
            <a:ext cx="37593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2016 ARIZONA@WORK  | 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5961529"/>
            <a:ext cx="12192000" cy="8964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l="-113" t="17463" r="131"/>
          <a:stretch/>
        </p:blipFill>
        <p:spPr>
          <a:xfrm>
            <a:off x="1909946" y="991059"/>
            <a:ext cx="8372107" cy="496031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888650" y="5458775"/>
            <a:ext cx="84147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November 2022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62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03B67"/>
                </a:solidFill>
              </a:rPr>
              <a:t>Executive Committee</a:t>
            </a:r>
            <a:endParaRPr sz="4300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181350" y="65950"/>
            <a:ext cx="10683300" cy="72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73763"/>
                </a:solidFill>
              </a:rPr>
              <a:t>DOL National Dislocated Worker Grant</a:t>
            </a:r>
            <a:endParaRPr sz="3300" b="1">
              <a:solidFill>
                <a:srgbClr val="073763"/>
              </a:solidFill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181350" y="791350"/>
            <a:ext cx="11704800" cy="486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Arizona QUEST $15 million award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6 Local Workforce Development Areas</a:t>
            </a:r>
            <a:endParaRPr sz="2200">
              <a:solidFill>
                <a:srgbClr val="073763"/>
              </a:solidFill>
            </a:endParaRPr>
          </a:p>
          <a:p>
            <a:pPr marL="137160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-US" sz="2200">
                <a:solidFill>
                  <a:srgbClr val="073763"/>
                </a:solidFill>
              </a:rPr>
              <a:t>Cochise, Maricopa (City of Phoenix), Mohave/La Paz, Pima, Yavapai, and Yuma</a:t>
            </a:r>
            <a:endParaRPr sz="2200">
              <a:solidFill>
                <a:srgbClr val="073763"/>
              </a:solidFill>
            </a:endParaRPr>
          </a:p>
          <a:p>
            <a: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■"/>
            </a:pPr>
            <a:r>
              <a:rPr lang="en-US" sz="2200">
                <a:solidFill>
                  <a:srgbClr val="073763"/>
                </a:solidFill>
              </a:rPr>
              <a:t>1500 participants- Dislocated workers impacted by COVID-19</a:t>
            </a:r>
            <a:endParaRPr sz="2200"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73763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Industries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Healthcare, Manufacturing, Logistics, and Professional, Scientific and Technical Services</a:t>
            </a:r>
            <a:endParaRPr sz="22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 sz="2400">
                <a:solidFill>
                  <a:srgbClr val="073763"/>
                </a:solidFill>
              </a:rPr>
              <a:t>Grant focus</a:t>
            </a:r>
            <a:endParaRPr sz="24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Partnerships and Outreach</a:t>
            </a:r>
            <a:endParaRPr sz="22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Business Engagement  </a:t>
            </a:r>
            <a:endParaRPr sz="22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 sz="2200">
                <a:solidFill>
                  <a:srgbClr val="073763"/>
                </a:solidFill>
              </a:rPr>
              <a:t>Employment and Training</a:t>
            </a:r>
            <a:endParaRPr sz="22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b="1">
                <a:solidFill>
                  <a:srgbClr val="003B67"/>
                </a:solidFill>
              </a:rPr>
              <a:t>Local Plan Modifications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2020 - 2024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112525" y="176725"/>
            <a:ext cx="11854800" cy="55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➢"/>
            </a:pPr>
            <a:r>
              <a:rPr lang="en-US">
                <a:solidFill>
                  <a:srgbClr val="073763"/>
                </a:solidFill>
              </a:rPr>
              <a:t>Local Plan Modification Update</a:t>
            </a:r>
            <a:endParaRPr>
              <a:solidFill>
                <a:srgbClr val="073763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</a:pPr>
            <a:r>
              <a:rPr lang="en-US" sz="2200">
                <a:solidFill>
                  <a:srgbClr val="073763"/>
                </a:solidFill>
              </a:rPr>
              <a:t>Final Drafts Received</a:t>
            </a:r>
            <a:endParaRPr sz="22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City of Phoenix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Maricopa County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Mohave / La Paz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Pima County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Santa Cruz County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Southeastern Arizona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Yuma County</a:t>
            </a:r>
            <a:endParaRPr sz="1900">
              <a:solidFill>
                <a:srgbClr val="073763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</a:pPr>
            <a:r>
              <a:rPr lang="en-US" sz="2200">
                <a:solidFill>
                  <a:srgbClr val="073763"/>
                </a:solidFill>
              </a:rPr>
              <a:t>Final Draft pending CEO approval</a:t>
            </a:r>
            <a:endParaRPr sz="22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Coconino County</a:t>
            </a:r>
            <a:endParaRPr sz="1900">
              <a:solidFill>
                <a:srgbClr val="073763"/>
              </a:solidFill>
            </a:endParaRPr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</a:pPr>
            <a:r>
              <a:rPr lang="en-US" sz="2200">
                <a:solidFill>
                  <a:srgbClr val="073763"/>
                </a:solidFill>
              </a:rPr>
              <a:t>Remaining Local Areas</a:t>
            </a:r>
            <a:endParaRPr sz="22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Nineteen Tribal Nations</a:t>
            </a:r>
            <a:endParaRPr sz="1900">
              <a:solidFill>
                <a:srgbClr val="073763"/>
              </a:solidFill>
            </a:endParaRPr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900">
                <a:solidFill>
                  <a:srgbClr val="073763"/>
                </a:solidFill>
              </a:rPr>
              <a:t>Northeastern Arizona</a:t>
            </a:r>
            <a:endParaRPr sz="1900"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73763"/>
                </a:solidFill>
              </a:rPr>
              <a:t> </a:t>
            </a:r>
            <a:br>
              <a:rPr lang="en-US" sz="1600">
                <a:solidFill>
                  <a:srgbClr val="073763"/>
                </a:solidFill>
              </a:rPr>
            </a:br>
            <a:endParaRPr sz="16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224850" y="5003775"/>
            <a:ext cx="1174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</p:txBody>
      </p:sp>
      <p:sp>
        <p:nvSpPr>
          <p:cNvPr id="168" name="Google Shape;168;p26"/>
          <p:cNvSpPr txBox="1"/>
          <p:nvPr/>
        </p:nvSpPr>
        <p:spPr>
          <a:xfrm>
            <a:off x="303775" y="4835125"/>
            <a:ext cx="11742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2"/>
                </a:solidFill>
              </a:rPr>
              <a:t>Action Item:</a:t>
            </a:r>
            <a:r>
              <a:rPr lang="en-US" sz="2300">
                <a:solidFill>
                  <a:srgbClr val="3A3838"/>
                </a:solidFill>
              </a:rPr>
              <a:t> </a:t>
            </a:r>
            <a:r>
              <a:rPr lang="en-US" sz="2300">
                <a:solidFill>
                  <a:srgbClr val="073763"/>
                </a:solidFill>
              </a:rPr>
              <a:t>Vote to approve completed Local Plan Modifications, conditionally approve the Local Plan Modification pending CEO approval, send formal letter to NEAZ and move to Full Council.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27412" y="348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Local Workforce Development Board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3469100" y="3405350"/>
            <a:ext cx="509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 Nineteen Tribal Nations Update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2019, the NTN LWDB was the designated Fiscal Agent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Funds were distributed to each of the 13 Tribes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DOL found the lack of a single entity to function as the Fiscal Agent non-compliant:</a:t>
            </a:r>
            <a:endParaRPr/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Conflict of interest</a:t>
            </a:r>
            <a:endParaRPr/>
          </a:p>
          <a:p>
            <a:pPr marL="13716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oversight to ensure compliance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 instructed NTN to designate one entity as the Fiscal Agent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Since 2019, DES has worked with NTN to designate one entity to serve as the Fiscal Agent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Pascua Yaqui Tribe was approved in 2020, but never fully assumed responsibility and notified NTN in May 2022 that the tribe could not serve as the Fiscal Agent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 and NTN approached 3 non-profit organizations – Local First Arizona, Inter Tribal Council of Arizona, and the Phoenix Indian Center – all declined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What’s Next?</a:t>
            </a:r>
            <a:endParaRPr>
              <a:solidFill>
                <a:schemeClr val="dk1"/>
              </a:solidFill>
            </a:endParaRPr>
          </a:p>
          <a:p>
            <a:pPr marL="91440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DES to assist NTN identify a Fiscal Agent by conducting a “Request for Information” (RFI)</a:t>
            </a:r>
            <a:endParaRPr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RFI will be sent to potential interested parties to ascertain interest from viable organizations who could serve as the Fiscal Agent to the NTN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If only 1-3 viable organizations respond with interest, NTN may engage in negotiations with the interested organizations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137160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</a:rPr>
              <a:t>If more than 3 viable organizations respond with interest, DES will conduct a competitive procurement to assist the NTN in identifying an entity to serve as the Fiscal Agent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878600" y="641174"/>
            <a:ext cx="99861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778565" y="1901645"/>
            <a:ext cx="99861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Temporary Measures: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DES issued separate grant agreements for PY21 adult and youth funding to the 13 tribal nations to continue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The Salt River Pima-Maricopa Indian Community agreed to receive the NTN Board funds through Sept. 2022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Funds used to pay the Executive Director and 3 Staff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⮚"/>
            </a:pPr>
            <a:r>
              <a:rPr lang="en-US"/>
              <a:t>The Gila River Tribe agreed to receive the funds for November through April 2023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878590" y="641170"/>
            <a:ext cx="9986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NTN Update - Fiscal Agent Designation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878600" y="2101675"/>
            <a:ext cx="9986100" cy="37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 issued correspondence to update the following individuals: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/>
              <a:t>Kristine Firethunder, Director, Governor’s Office of Tribal Relations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/>
              <a:t>Cindy Ptak, Governor's Office, Program Manager, Arizona Infrastructure and Jobs Act Task Force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/>
              <a:t>The Tribal Leaders of the 13 NTN Tribes 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27412" y="348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Committee Reports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3549450" y="3259100"/>
            <a:ext cx="5093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Strategic Communications &amp; Partnerships Committee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Workforce Team Updates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549450" y="3382250"/>
            <a:ext cx="50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Office of Economic Opportunity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878600" y="427925"/>
            <a:ext cx="99861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Strategic Communications and Partnership Committee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78775" y="1473725"/>
            <a:ext cx="11813100" cy="3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00"/>
              <a:buChar char="➢"/>
            </a:pPr>
            <a:r>
              <a:rPr lang="en-US" sz="2300">
                <a:solidFill>
                  <a:srgbClr val="073763"/>
                </a:solidFill>
              </a:rPr>
              <a:t>ARIZONA@WORK Brand Policy</a:t>
            </a:r>
            <a:endParaRPr sz="23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rgbClr val="073763"/>
                </a:solidFill>
              </a:rPr>
              <a:t>DRAFT of Brand Policy has been completed</a:t>
            </a:r>
            <a:endParaRPr sz="2100">
              <a:solidFill>
                <a:srgbClr val="073763"/>
              </a:solidFill>
            </a:endParaRPr>
          </a:p>
          <a:p>
            <a:pPr marL="1371600" lvl="2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urier New"/>
              <a:buChar char="■"/>
            </a:pPr>
            <a:r>
              <a:rPr lang="en-US" sz="2100">
                <a:solidFill>
                  <a:srgbClr val="073763"/>
                </a:solidFill>
              </a:rPr>
              <a:t>Includes research of policies from more than 20 states</a:t>
            </a:r>
            <a:endParaRPr sz="2100">
              <a:solidFill>
                <a:srgbClr val="073763"/>
              </a:solidFill>
            </a:endParaRPr>
          </a:p>
          <a:p>
            <a:pPr marL="1371600" lvl="2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urier New"/>
              <a:buChar char="■"/>
            </a:pPr>
            <a:r>
              <a:rPr lang="en-US" sz="2100">
                <a:solidFill>
                  <a:srgbClr val="073763"/>
                </a:solidFill>
              </a:rPr>
              <a:t>Currently under review with internal stakeholders 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rgbClr val="073763"/>
                </a:solidFill>
              </a:rPr>
              <a:t>Plan to post for public comments late October/early November.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○"/>
            </a:pPr>
            <a:r>
              <a:rPr lang="en-US" sz="2100">
                <a:solidFill>
                  <a:srgbClr val="073763"/>
                </a:solidFill>
              </a:rPr>
              <a:t>Brand policy refers to the Brand Style Guide</a:t>
            </a:r>
            <a:endParaRPr sz="2100">
              <a:solidFill>
                <a:srgbClr val="073763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➢"/>
            </a:pPr>
            <a:r>
              <a:rPr lang="en-US" sz="2100">
                <a:solidFill>
                  <a:srgbClr val="073763"/>
                </a:solidFill>
              </a:rPr>
              <a:t>Annual Council Convening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073763"/>
                </a:solidFill>
              </a:rPr>
              <a:t>December 8th, 2022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073763"/>
                </a:solidFill>
              </a:rPr>
              <a:t>West Mec SW Campus, Buckeye 10am-3pm</a:t>
            </a:r>
            <a:endParaRPr sz="2100">
              <a:solidFill>
                <a:srgbClr val="073763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073763"/>
                </a:solidFill>
              </a:rPr>
              <a:t>Focus on Broadband, Apprenticeships and CTE Programming</a:t>
            </a:r>
            <a:endParaRPr sz="2100">
              <a:solidFill>
                <a:srgbClr val="073763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Committee Reports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5"/>
          <p:cNvSpPr/>
          <p:nvPr/>
        </p:nvSpPr>
        <p:spPr>
          <a:xfrm>
            <a:off x="3629900" y="3301400"/>
            <a:ext cx="4932300" cy="13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3549450" y="3363950"/>
            <a:ext cx="5093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Performance and Accountability Committee</a:t>
            </a:r>
            <a:endParaRPr sz="1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112525" y="214375"/>
            <a:ext cx="119508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Performance and Accountability Committee</a:t>
            </a:r>
            <a:endParaRPr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84325" y="494775"/>
            <a:ext cx="12007200" cy="5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➢"/>
            </a:pPr>
            <a:r>
              <a:rPr lang="en-US" sz="2200">
                <a:solidFill>
                  <a:srgbClr val="1C4587"/>
                </a:solidFill>
              </a:rPr>
              <a:t>Employer Measures</a:t>
            </a:r>
            <a:endParaRPr sz="2200">
              <a:solidFill>
                <a:srgbClr val="1C4587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1C4587"/>
                </a:solidFill>
              </a:rPr>
              <a:t>Notice of Proposed Rulemaking (NPRM)</a:t>
            </a:r>
            <a:endParaRPr sz="2000">
              <a:solidFill>
                <a:srgbClr val="1C4587"/>
              </a:solidFill>
            </a:endParaRPr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700">
                <a:solidFill>
                  <a:srgbClr val="1C4587"/>
                </a:solidFill>
              </a:rPr>
              <a:t>Proposal to revise the text of the WIOA regulations to use </a:t>
            </a:r>
            <a:r>
              <a:rPr lang="en-US" sz="1700" i="1">
                <a:solidFill>
                  <a:srgbClr val="1C4587"/>
                </a:solidFill>
              </a:rPr>
              <a:t>Retention with the Same Employer </a:t>
            </a:r>
            <a:r>
              <a:rPr lang="en-US" sz="1700">
                <a:solidFill>
                  <a:srgbClr val="1C4587"/>
                </a:solidFill>
              </a:rPr>
              <a:t>as the performance indicator used to define effectiveness in serving employers for all six WIOA core programs.</a:t>
            </a:r>
            <a:endParaRPr sz="1700">
              <a:solidFill>
                <a:srgbClr val="1C4587"/>
              </a:solidFill>
            </a:endParaRPr>
          </a:p>
          <a:p>
            <a:pPr marL="182880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The data for all six core programs will be combined into one measure </a:t>
            </a:r>
            <a:endParaRPr sz="17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700">
                <a:solidFill>
                  <a:srgbClr val="1C4587"/>
                </a:solidFill>
              </a:rPr>
              <a:t>Provided the rationale used by DOL and DOE for choosing the one approach over the others two and their plans for implementation</a:t>
            </a:r>
            <a:endParaRPr sz="1700">
              <a:solidFill>
                <a:srgbClr val="1C4587"/>
              </a:solidFill>
            </a:endParaRPr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■"/>
            </a:pPr>
            <a:r>
              <a:rPr lang="en-US" sz="1700">
                <a:solidFill>
                  <a:srgbClr val="1C4587"/>
                </a:solidFill>
              </a:rPr>
              <a:t>DES submitted comment on November 14, 2022</a:t>
            </a:r>
            <a:endParaRPr sz="1700">
              <a:solidFill>
                <a:srgbClr val="1C4587"/>
              </a:solidFill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➢"/>
            </a:pPr>
            <a:r>
              <a:rPr lang="en-US" sz="2200">
                <a:solidFill>
                  <a:srgbClr val="1C4587"/>
                </a:solidFill>
              </a:rPr>
              <a:t>Yuma County Waiver</a:t>
            </a:r>
            <a:endParaRPr sz="2200">
              <a:solidFill>
                <a:srgbClr val="1C4587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100">
                <a:solidFill>
                  <a:srgbClr val="1C4587"/>
                </a:solidFill>
              </a:rPr>
              <a:t>Business vacancy waiver request</a:t>
            </a:r>
            <a:endParaRPr sz="2000">
              <a:solidFill>
                <a:srgbClr val="1C4587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1C4587"/>
                </a:solidFill>
              </a:rPr>
              <a:t>WIOA Local Governance Policy</a:t>
            </a:r>
            <a:endParaRPr sz="2100">
              <a:solidFill>
                <a:srgbClr val="1C4587"/>
              </a:solidFill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en-US" sz="1800">
                <a:solidFill>
                  <a:srgbClr val="1C4587"/>
                </a:solidFill>
              </a:rPr>
              <a:t>Must be filled within 120 days</a:t>
            </a:r>
            <a:endParaRPr sz="1800">
              <a:solidFill>
                <a:srgbClr val="1C4587"/>
              </a:solidFill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</a:pPr>
            <a:r>
              <a:rPr lang="en-US" sz="2100">
                <a:solidFill>
                  <a:srgbClr val="1C4587"/>
                </a:solidFill>
              </a:rPr>
              <a:t>Extension request sent October 6th, 2022</a:t>
            </a:r>
            <a:endParaRPr sz="2100">
              <a:solidFill>
                <a:srgbClr val="1C4587"/>
              </a:solidFill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en-US" sz="1800">
                <a:solidFill>
                  <a:srgbClr val="1C4587"/>
                </a:solidFill>
              </a:rPr>
              <a:t>Seeking waiver through December 31, 2022</a:t>
            </a:r>
            <a:endParaRPr sz="1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accent2"/>
                </a:solidFill>
              </a:rPr>
              <a:t>Action Item: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rgbClr val="1C4587"/>
                </a:solidFill>
              </a:rPr>
              <a:t>Vote to approve the waiver request through December 31st, 2022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Committee Reports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3549450" y="3382250"/>
            <a:ext cx="50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Quality Workforce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996150" y="14150"/>
            <a:ext cx="99861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Quality Workforce Committee</a:t>
            </a:r>
            <a:endParaRPr b="1">
              <a:solidFill>
                <a:srgbClr val="003B67"/>
              </a:solidFill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103650" y="843150"/>
            <a:ext cx="117711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chemeClr val="accent1"/>
                </a:solidFill>
              </a:rPr>
              <a:t>Approve meeting minutes- August 2nd Committee  Meeting</a:t>
            </a:r>
            <a:endParaRPr sz="2200">
              <a:solidFill>
                <a:schemeClr val="accent1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rgbClr val="073763"/>
                </a:solidFill>
              </a:rPr>
              <a:t>ACRC</a:t>
            </a:r>
            <a:endParaRPr sz="2200">
              <a:solidFill>
                <a:srgbClr val="073763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○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RFP issued, closed Nov. 4th for 5-year continuation of full program  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process to be finalized by Jan. 2023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Digital Literacy is trending</a:t>
            </a:r>
            <a:endParaRPr sz="2000">
              <a:solidFill>
                <a:srgbClr val="003B67"/>
              </a:solidFill>
              <a:highlight>
                <a:schemeClr val="lt1"/>
              </a:highlight>
            </a:endParaRPr>
          </a:p>
          <a:p>
            <a:pPr marL="914400" lvl="1" indent="-355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03B67"/>
                </a:solidFill>
                <a:highlight>
                  <a:schemeClr val="lt1"/>
                </a:highlight>
              </a:rPr>
              <a:t>Professional Skills Certificate is on the rise</a:t>
            </a:r>
            <a:endParaRPr sz="2200">
              <a:solidFill>
                <a:srgbClr val="073763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rgbClr val="073763"/>
                </a:solidFill>
              </a:rPr>
              <a:t>Apprenticeships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1C4587"/>
                </a:solidFill>
              </a:rPr>
              <a:t>Final Rule to Rescind the Industry Recognized Apprenticeship Program</a:t>
            </a:r>
            <a:endParaRPr sz="2000">
              <a:solidFill>
                <a:srgbClr val="1C4587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-US">
                <a:solidFill>
                  <a:srgbClr val="1C4587"/>
                </a:solidFill>
              </a:rPr>
              <a:t>Effective November 25, 2022</a:t>
            </a:r>
            <a:endParaRPr>
              <a:solidFill>
                <a:srgbClr val="1C4587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1C4587"/>
                </a:solidFill>
              </a:rPr>
              <a:t>Direct all resources back to Registered Apprenticeships</a:t>
            </a:r>
            <a:endParaRPr sz="2000">
              <a:solidFill>
                <a:srgbClr val="1C4587"/>
              </a:solidFill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-US">
                <a:solidFill>
                  <a:srgbClr val="1C4587"/>
                </a:solidFill>
              </a:rPr>
              <a:t>Good Paying Jobs</a:t>
            </a:r>
            <a:endParaRPr>
              <a:solidFill>
                <a:srgbClr val="1C4587"/>
              </a:solidFill>
            </a:endParaRPr>
          </a:p>
          <a:p>
            <a:pPr marL="1371600" lvl="2" indent="-355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</a:pPr>
            <a:r>
              <a:rPr lang="en-US">
                <a:solidFill>
                  <a:srgbClr val="1C4587"/>
                </a:solidFill>
              </a:rPr>
              <a:t>Create reliable pathways</a:t>
            </a:r>
            <a:endParaRPr>
              <a:solidFill>
                <a:srgbClr val="1C4587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C4587"/>
              </a:solidFill>
            </a:endParaRPr>
          </a:p>
          <a:p>
            <a:pPr marL="457200" lvl="0" indent="-381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200">
                <a:solidFill>
                  <a:srgbClr val="073763"/>
                </a:solidFill>
              </a:rPr>
              <a:t>Arizona Education Job Fair and Career Expo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February 4th, 2023 8am-2pm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Resume and Interview Workshops</a:t>
            </a:r>
            <a:endParaRPr sz="2000">
              <a:solidFill>
                <a:srgbClr val="07376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7376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127412" y="348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200" b="1">
                <a:solidFill>
                  <a:srgbClr val="003B67"/>
                </a:solidFill>
              </a:rPr>
              <a:t>Workforce Arizona Council</a:t>
            </a:r>
            <a:r>
              <a:rPr lang="en-US" sz="3600" b="1">
                <a:solidFill>
                  <a:srgbClr val="003B67"/>
                </a:solidFill>
              </a:rPr>
              <a:t>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9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3469100" y="3405350"/>
            <a:ext cx="509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    Restructure and Vote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170175" y="-199275"/>
            <a:ext cx="11781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B67"/>
                </a:solidFill>
              </a:rPr>
              <a:t>Proposed Council Structure Changes</a:t>
            </a:r>
            <a:endParaRPr sz="3300" b="1">
              <a:solidFill>
                <a:srgbClr val="003B67"/>
              </a:solidFill>
            </a:endParaRPr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199425" y="1109100"/>
            <a:ext cx="11723100" cy="46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National Governors Association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Best Practices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Challenges</a:t>
            </a: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Committees vs. Workgroups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Beginning 1st Quarter 2023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Effectiveness and Efficiency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Statewide Collaboration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Strategic Plan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Initiatives and Priorities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Compliance vs. Statewide Expectations and Impact</a:t>
            </a:r>
            <a:endParaRPr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/>
          <p:nvPr/>
        </p:nvSpPr>
        <p:spPr>
          <a:xfrm>
            <a:off x="4324625" y="789370"/>
            <a:ext cx="3799062" cy="7543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Workforce Arizona Council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4338125" y="2102525"/>
            <a:ext cx="3799062" cy="754326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 Executive Committee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599775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Business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285" name="Google Shape;285;p41"/>
          <p:cNvSpPr/>
          <p:nvPr/>
        </p:nvSpPr>
        <p:spPr>
          <a:xfrm>
            <a:off x="962400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Priority Populations</a:t>
            </a:r>
            <a:endParaRPr sz="2100">
              <a:solidFill>
                <a:srgbClr val="003B67"/>
              </a:solidFill>
            </a:endParaRPr>
          </a:p>
        </p:txBody>
      </p:sp>
      <p:sp>
        <p:nvSpPr>
          <p:cNvPr id="286" name="Google Shape;286;p41"/>
          <p:cNvSpPr/>
          <p:nvPr/>
        </p:nvSpPr>
        <p:spPr>
          <a:xfrm>
            <a:off x="5133050" y="3490150"/>
            <a:ext cx="2209194" cy="652860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3B67"/>
                </a:solidFill>
              </a:rPr>
              <a:t>Education</a:t>
            </a:r>
            <a:endParaRPr sz="2100">
              <a:solidFill>
                <a:srgbClr val="003B67"/>
              </a:solidFill>
            </a:endParaRPr>
          </a:p>
        </p:txBody>
      </p:sp>
      <p:cxnSp>
        <p:nvCxnSpPr>
          <p:cNvPr id="287" name="Google Shape;287;p41"/>
          <p:cNvCxnSpPr>
            <a:stCxn id="282" idx="2"/>
            <a:endCxn id="283" idx="0"/>
          </p:cNvCxnSpPr>
          <p:nvPr/>
        </p:nvCxnSpPr>
        <p:spPr>
          <a:xfrm>
            <a:off x="6224156" y="1543696"/>
            <a:ext cx="13500" cy="55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1"/>
          <p:cNvCxnSpPr>
            <a:stCxn id="283" idx="2"/>
          </p:cNvCxnSpPr>
          <p:nvPr/>
        </p:nvCxnSpPr>
        <p:spPr>
          <a:xfrm>
            <a:off x="6237656" y="2856851"/>
            <a:ext cx="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1"/>
          <p:cNvCxnSpPr/>
          <p:nvPr/>
        </p:nvCxnSpPr>
        <p:spPr>
          <a:xfrm rot="10800000" flipH="1">
            <a:off x="6237650" y="3153250"/>
            <a:ext cx="45264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41"/>
          <p:cNvCxnSpPr/>
          <p:nvPr/>
        </p:nvCxnSpPr>
        <p:spPr>
          <a:xfrm rot="10800000" flipH="1">
            <a:off x="1684175" y="3166775"/>
            <a:ext cx="4553400" cy="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1"/>
          <p:cNvCxnSpPr/>
          <p:nvPr/>
        </p:nvCxnSpPr>
        <p:spPr>
          <a:xfrm>
            <a:off x="6237647" y="3153250"/>
            <a:ext cx="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41"/>
          <p:cNvCxnSpPr/>
          <p:nvPr/>
        </p:nvCxnSpPr>
        <p:spPr>
          <a:xfrm>
            <a:off x="10764047" y="3153250"/>
            <a:ext cx="0" cy="32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41"/>
          <p:cNvCxnSpPr/>
          <p:nvPr/>
        </p:nvCxnSpPr>
        <p:spPr>
          <a:xfrm>
            <a:off x="1684175" y="3193750"/>
            <a:ext cx="4200" cy="28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" name="Google Shape;294;p41"/>
          <p:cNvSpPr txBox="1"/>
          <p:nvPr/>
        </p:nvSpPr>
        <p:spPr>
          <a:xfrm>
            <a:off x="175100" y="4695450"/>
            <a:ext cx="3381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Work Based Learning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Broadband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Apprenticeships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4991400" y="4776300"/>
            <a:ext cx="22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4509150" y="4452875"/>
            <a:ext cx="3098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CTE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STEM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Career Pathways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Apprenticeships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8560000" y="4637700"/>
            <a:ext cx="363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Youth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Digital Equity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Integrated Service Delivery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Research and Evaluation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8716375" y="1971796"/>
            <a:ext cx="3354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Policy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WIOA Reauthorization</a:t>
            </a:r>
            <a:endParaRPr sz="1800" b="1"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Compliance Approvals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299" name="Google Shape;299;p41"/>
          <p:cNvSpPr/>
          <p:nvPr/>
        </p:nvSpPr>
        <p:spPr>
          <a:xfrm>
            <a:off x="8305550" y="2210350"/>
            <a:ext cx="3906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1"/>
          <p:cNvSpPr/>
          <p:nvPr/>
        </p:nvSpPr>
        <p:spPr>
          <a:xfrm>
            <a:off x="1363025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1"/>
          <p:cNvSpPr/>
          <p:nvPr/>
        </p:nvSpPr>
        <p:spPr>
          <a:xfrm>
            <a:off x="5907650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1"/>
          <p:cNvSpPr/>
          <p:nvPr/>
        </p:nvSpPr>
        <p:spPr>
          <a:xfrm>
            <a:off x="10405350" y="4223850"/>
            <a:ext cx="646500" cy="4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1"/>
          <p:cNvSpPr/>
          <p:nvPr/>
        </p:nvSpPr>
        <p:spPr>
          <a:xfrm>
            <a:off x="8305550" y="843300"/>
            <a:ext cx="390600" cy="64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1"/>
          <p:cNvSpPr txBox="1"/>
          <p:nvPr/>
        </p:nvSpPr>
        <p:spPr>
          <a:xfrm>
            <a:off x="8716375" y="666500"/>
            <a:ext cx="327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-US" sz="1800" b="1">
                <a:solidFill>
                  <a:schemeClr val="accent2"/>
                </a:solidFill>
              </a:rPr>
              <a:t>Implementation of Robust and Effective Workforce System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05" name="Google Shape;305;p41"/>
          <p:cNvSpPr txBox="1"/>
          <p:nvPr/>
        </p:nvSpPr>
        <p:spPr>
          <a:xfrm>
            <a:off x="282825" y="404800"/>
            <a:ext cx="3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03B67"/>
                </a:solidFill>
              </a:rPr>
              <a:t>Draft Structure</a:t>
            </a:r>
            <a:endParaRPr sz="3300" b="1"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rgbClr val="003B6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</a:rPr>
              <a:t>***Additional Workgroups may be created as needed</a:t>
            </a:r>
            <a:endParaRPr sz="1800" b="1">
              <a:solidFill>
                <a:schemeClr val="accent2"/>
              </a:solidFill>
            </a:endParaRPr>
          </a:p>
        </p:txBody>
      </p:sp>
      <p:sp>
        <p:nvSpPr>
          <p:cNvPr id="306" name="Google Shape;306;p41"/>
          <p:cNvSpPr txBox="1"/>
          <p:nvPr/>
        </p:nvSpPr>
        <p:spPr>
          <a:xfrm>
            <a:off x="175100" y="1563238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177250" y="945175"/>
            <a:ext cx="5995200" cy="32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Broadband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Surface Transportation Construction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Electric Vehicle Charging Infrastructure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Digital Equity</a:t>
            </a:r>
            <a:endParaRPr sz="20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 sz="2400">
                <a:solidFill>
                  <a:srgbClr val="073763"/>
                </a:solidFill>
              </a:rPr>
              <a:t>A</a:t>
            </a:r>
            <a:r>
              <a:rPr lang="en-US" sz="2200">
                <a:solidFill>
                  <a:srgbClr val="073763"/>
                </a:solidFill>
              </a:rPr>
              <a:t>pprenticeship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Healthcare Pipeline</a:t>
            </a:r>
            <a:endParaRPr sz="2000">
              <a:solidFill>
                <a:srgbClr val="073763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Work Based Learning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Integrated Service Delivery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Continuous Improvement</a:t>
            </a:r>
            <a:endParaRPr sz="220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13" name="Google Shape;313;p42"/>
          <p:cNvSpPr txBox="1"/>
          <p:nvPr/>
        </p:nvSpPr>
        <p:spPr>
          <a:xfrm>
            <a:off x="51575" y="72200"/>
            <a:ext cx="8384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rgbClr val="073763"/>
                </a:solidFill>
              </a:rPr>
              <a:t>Council Priorities- 2023 Strategic Plan</a:t>
            </a:r>
            <a:endParaRPr sz="28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2"/>
          <p:cNvSpPr txBox="1"/>
          <p:nvPr/>
        </p:nvSpPr>
        <p:spPr>
          <a:xfrm rot="-371">
            <a:off x="6294053" y="945481"/>
            <a:ext cx="55557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Youth Services</a:t>
            </a:r>
            <a:endParaRPr sz="22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CTE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STEM</a:t>
            </a:r>
            <a:endParaRPr sz="2000">
              <a:solidFill>
                <a:srgbClr val="073763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</a:pPr>
            <a:r>
              <a:rPr lang="en-US" sz="2000">
                <a:solidFill>
                  <a:srgbClr val="073763"/>
                </a:solidFill>
              </a:rPr>
              <a:t>K-12 Education</a:t>
            </a:r>
            <a:endParaRPr sz="20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Semiconductor and Advanced Manufacturing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Rural/Tribal Workforce Development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WIOA Reauthorization</a:t>
            </a:r>
            <a:endParaRPr sz="2200">
              <a:solidFill>
                <a:srgbClr val="073763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➢"/>
            </a:pPr>
            <a:r>
              <a:rPr lang="en-US" sz="2200">
                <a:solidFill>
                  <a:srgbClr val="073763"/>
                </a:solidFill>
              </a:rPr>
              <a:t>Research and Evaluation- WIOA </a:t>
            </a:r>
            <a:endParaRPr sz="3800" b="1">
              <a:solidFill>
                <a:schemeClr val="accent2"/>
              </a:solidFill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283650" y="4958800"/>
            <a:ext cx="11624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accent2"/>
                </a:solidFill>
              </a:rPr>
              <a:t>Action Item:</a:t>
            </a:r>
            <a:r>
              <a:rPr lang="en-US" sz="2200">
                <a:solidFill>
                  <a:schemeClr val="dk1"/>
                </a:solidFill>
              </a:rPr>
              <a:t> </a:t>
            </a:r>
            <a:r>
              <a:rPr lang="en-US" sz="2200">
                <a:solidFill>
                  <a:srgbClr val="1C4587"/>
                </a:solidFill>
              </a:rPr>
              <a:t>Vote to approve the Workforce Arizona Council restructure, dissolving Committees and creating OEO staff led workgroups and move to Full Council.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Workforce Arizona Council Agenda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322" name="Google Shape;32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3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3"/>
          <p:cNvSpPr txBox="1"/>
          <p:nvPr/>
        </p:nvSpPr>
        <p:spPr>
          <a:xfrm>
            <a:off x="3549450" y="3382250"/>
            <a:ext cx="509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Council 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63550" y="545325"/>
            <a:ext cx="114687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50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300" b="1"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556550" y="278775"/>
            <a:ext cx="4544700" cy="2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003B67"/>
                </a:solidFill>
              </a:rPr>
              <a:t>Welcome</a:t>
            </a:r>
            <a:endParaRPr sz="3600" b="1">
              <a:solidFill>
                <a:srgbClr val="003B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003B67"/>
                </a:solidFill>
              </a:rPr>
              <a:t>Kennedy Riley</a:t>
            </a:r>
            <a:endParaRPr sz="2500" b="1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73763"/>
                </a:solidFill>
              </a:rPr>
              <a:t>Performance Manager</a:t>
            </a:r>
            <a:endParaRPr sz="24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73763"/>
                </a:solidFill>
              </a:rPr>
              <a:t>kennedy.riley@oeo.az.gov</a:t>
            </a:r>
            <a:endParaRPr sz="2400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25" y="568188"/>
            <a:ext cx="4718802" cy="492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965400" y="2219925"/>
            <a:ext cx="5333700" cy="3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u="sng">
                <a:solidFill>
                  <a:schemeClr val="dk2"/>
                </a:solidFill>
              </a:rPr>
              <a:t>Responsibilities &amp; Projects:</a:t>
            </a:r>
            <a:r>
              <a:rPr lang="en-US" sz="1950">
                <a:solidFill>
                  <a:schemeClr val="dk2"/>
                </a:solidFill>
              </a:rPr>
              <a:t> 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Roboto"/>
              <a:buChar char="●"/>
            </a:pPr>
            <a:r>
              <a:rPr lang="en-US" sz="1950">
                <a:solidFill>
                  <a:schemeClr val="dk2"/>
                </a:solidFill>
              </a:rPr>
              <a:t>Updating Council policies, procedures, bylaws and research of best practices 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Arial"/>
              <a:buChar char="●"/>
            </a:pPr>
            <a:r>
              <a:rPr lang="en-US" sz="1950">
                <a:solidFill>
                  <a:schemeClr val="dk2"/>
                </a:solidFill>
              </a:rPr>
              <a:t>Preparing the annual report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Arial"/>
              <a:buChar char="●"/>
            </a:pPr>
            <a:r>
              <a:rPr lang="en-US" sz="1950">
                <a:solidFill>
                  <a:schemeClr val="dk2"/>
                </a:solidFill>
              </a:rPr>
              <a:t>Tracking performance across the state and identifying areas of improvement </a:t>
            </a:r>
            <a:endParaRPr sz="1950">
              <a:solidFill>
                <a:schemeClr val="dk2"/>
              </a:solidFill>
            </a:endParaRPr>
          </a:p>
          <a:p>
            <a:pPr marL="457200" lvl="0" indent="-3524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50"/>
              <a:buFont typeface="Arial"/>
              <a:buChar char="●"/>
            </a:pPr>
            <a:r>
              <a:rPr lang="en-US" sz="1950">
                <a:solidFill>
                  <a:schemeClr val="dk2"/>
                </a:solidFill>
              </a:rPr>
              <a:t>Coordinating with various state agencies on a variety of projects and performance measures</a:t>
            </a:r>
            <a:endParaRPr sz="195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288" y="146050"/>
            <a:ext cx="5829425" cy="575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>
            <a:spLocks noGrp="1"/>
          </p:cNvSpPr>
          <p:nvPr>
            <p:ph type="body" idx="1"/>
          </p:nvPr>
        </p:nvSpPr>
        <p:spPr>
          <a:xfrm>
            <a:off x="979500" y="875500"/>
            <a:ext cx="100194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Questions 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&amp; 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b="1">
                <a:solidFill>
                  <a:srgbClr val="003B67"/>
                </a:solidFill>
              </a:rPr>
              <a:t>Comments</a:t>
            </a:r>
            <a:endParaRPr sz="7200" b="1">
              <a:solidFill>
                <a:srgbClr val="003B67"/>
              </a:solidFill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solidFill>
                <a:srgbClr val="003B67"/>
              </a:solidFill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 b="1"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Council Policies 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Revisions and Timeline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111" name="Google Shape;111;p19"/>
          <p:cNvGraphicFramePr/>
          <p:nvPr/>
        </p:nvGraphicFramePr>
        <p:xfrm>
          <a:off x="219650" y="9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{802C5295-1A4D-4CD7-8A4C-82486F8D0503}</a:tableStyleId>
              </a:tblPr>
              <a:tblGrid>
                <a:gridCol w="49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POLICY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 DATE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Conflict of Interest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28, 2019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on conflict of interest, firewalls and internal controls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Job Center MOU and Infrastructure Costs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 and guidance regarding the administration of ARIZONA@WORKS Job Center Delivery system.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actually a template – ARIZONA@WORK Job Center Assessment Tool (Part ll -Alignment with Workforce Arizona Council Vision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template that is utilized AJC Certification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is actually a template – ARIZONA@WORKS Job Center -Part 1 – Compliance with WIOA Regulations Certification Assessment Tool for Affiliate and Specialized Sites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11, 2019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Affiliate and Specialized Site template for certification process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ARIZONA@WORKS Job Center Vision for One Stop Delivery System #2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16,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regarding the administration of ARIZONA@WORKS Job Center Service Delivery system.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Job Center Structure of One Stop Delivery System #3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16,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Guidance regarding the administration of ARIZONA@WORKS Job Center Service Delivery system.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 One Stop Operator and Service Provider Selection Policy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5, 2019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Defines roles and responsibilities of the One-Stop- Operator, ADW, and Youth Career Services providers and the selection processes.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Certification of ARIZONA@WORKS Job Center Policy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24,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Statewide criteria and procedures for use by LWDB to certify the ARIZONA@WORKS Job Centers.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1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ARIZONA@WORKS WIOA Statewide Monitoring Policy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November 30, 2017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 of WAC, and DOE, and DES role in WIOA as defined in State Plan. Provide monitoring information, define statutory and strategic objectives.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WAC Bylaws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18, 2016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Roles, and responsibilities, and structure of WAC.</a:t>
                      </a:r>
                      <a:endParaRPr sz="1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133589" y="117471"/>
            <a:ext cx="7924800" cy="658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073763"/>
                </a:solidFill>
              </a:rPr>
              <a:t>Policy Revision Plan</a:t>
            </a:r>
            <a:endParaRPr sz="3300" b="1">
              <a:solidFill>
                <a:srgbClr val="073763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03600" y="1038150"/>
            <a:ext cx="10984800" cy="478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Continue work with Ken Mall- EDSI</a:t>
            </a:r>
            <a:endParaRPr sz="96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Create a plan 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1st Quarter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Complete project by March 2023</a:t>
            </a:r>
            <a:endParaRPr sz="96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Establish workgroup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Workforce Staff</a:t>
            </a:r>
            <a:endParaRPr sz="9600">
              <a:solidFill>
                <a:srgbClr val="073763"/>
              </a:solidFill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○"/>
            </a:pPr>
            <a:r>
              <a:rPr lang="en-US" sz="9600">
                <a:solidFill>
                  <a:srgbClr val="073763"/>
                </a:solidFill>
              </a:rPr>
              <a:t>Council and Committee members</a:t>
            </a:r>
            <a:endParaRPr sz="9600">
              <a:solidFill>
                <a:srgbClr val="073763"/>
              </a:solidFill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➢"/>
            </a:pPr>
            <a:r>
              <a:rPr lang="en-US" sz="9600">
                <a:solidFill>
                  <a:srgbClr val="073763"/>
                </a:solidFill>
              </a:rPr>
              <a:t>Partner with DES Policy Administration and Program staff</a:t>
            </a:r>
            <a:endParaRPr sz="9600">
              <a:solidFill>
                <a:srgbClr val="073763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11096460" y="6387447"/>
            <a:ext cx="590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3600" b="1">
                <a:solidFill>
                  <a:srgbClr val="003B67"/>
                </a:solidFill>
              </a:rPr>
              <a:t>Council Annual Report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3629892" y="3386912"/>
            <a:ext cx="493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and 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203200" y="14150"/>
            <a:ext cx="1178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 b="1">
                <a:solidFill>
                  <a:srgbClr val="003B67"/>
                </a:solidFill>
              </a:rPr>
              <a:t>Annual Report Progress Update</a:t>
            </a:r>
            <a:endParaRPr sz="3300" b="1">
              <a:solidFill>
                <a:srgbClr val="003B67"/>
              </a:solidFill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1028925" y="1451724"/>
            <a:ext cx="10019400" cy="4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Background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Performance of Title Programs and Community College Districts</a:t>
            </a:r>
            <a:endParaRPr>
              <a:solidFill>
                <a:srgbClr val="003B67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719"/>
              </a:buClr>
              <a:buSzPts val="2400"/>
              <a:buChar char="○"/>
            </a:pPr>
            <a:r>
              <a:rPr lang="en-US">
                <a:solidFill>
                  <a:srgbClr val="003B67"/>
                </a:solidFill>
              </a:rPr>
              <a:t>Due December 1st (AZ Legislature and Governor’s Office)</a:t>
            </a: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MARCOM edits and 1st draft for review - November 9th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➢"/>
            </a:pPr>
            <a:r>
              <a:rPr lang="en-US">
                <a:solidFill>
                  <a:srgbClr val="003B67"/>
                </a:solidFill>
              </a:rPr>
              <a:t>Final edits- November 10th-15th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Send to print- November 16th</a:t>
            </a:r>
            <a:endParaRPr>
              <a:solidFill>
                <a:srgbClr val="003B67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➢"/>
            </a:pPr>
            <a:r>
              <a:rPr lang="en-US">
                <a:solidFill>
                  <a:srgbClr val="003B67"/>
                </a:solidFill>
              </a:rPr>
              <a:t>Final Delivery- November 29th</a:t>
            </a:r>
            <a:endParaRPr>
              <a:solidFill>
                <a:srgbClr val="003B67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3B6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150312" y="365125"/>
            <a:ext cx="1193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</a:pPr>
            <a:r>
              <a:rPr lang="en-US" sz="4300" b="1">
                <a:solidFill>
                  <a:srgbClr val="003B67"/>
                </a:solidFill>
              </a:rPr>
              <a:t>AZ Quest Grant</a:t>
            </a:r>
            <a:endParaRPr sz="3600" b="1">
              <a:solidFill>
                <a:srgbClr val="003B67"/>
              </a:solidFill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0306"/>
            <a:ext cx="12191999" cy="335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3629892" y="3305450"/>
            <a:ext cx="4932300" cy="61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517950" y="3389888"/>
            <a:ext cx="5156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chemeClr val="lt1"/>
                </a:solidFill>
              </a:rPr>
              <a:t>Award and Overview</a:t>
            </a:r>
            <a:r>
              <a:rPr lang="en-US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A Color Pa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54"/>
      </a:accent1>
      <a:accent2>
        <a:srgbClr val="E24824"/>
      </a:accent2>
      <a:accent3>
        <a:srgbClr val="A5A5A5"/>
      </a:accent3>
      <a:accent4>
        <a:srgbClr val="E76F44"/>
      </a:accent4>
      <a:accent5>
        <a:srgbClr val="E5A341"/>
      </a:accent5>
      <a:accent6>
        <a:srgbClr val="82A041"/>
      </a:accent6>
      <a:hlink>
        <a:srgbClr val="E76F44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Microsoft Office PowerPoint</Application>
  <PresentationFormat>Widescreen</PresentationFormat>
  <Paragraphs>302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Noto Sans Symbols</vt:lpstr>
      <vt:lpstr>Roboto</vt:lpstr>
      <vt:lpstr>Roboto Black</vt:lpstr>
      <vt:lpstr>1_Office Theme</vt:lpstr>
      <vt:lpstr>Executive Committee</vt:lpstr>
      <vt:lpstr>Workforce Team Updates</vt:lpstr>
      <vt:lpstr>   </vt:lpstr>
      <vt:lpstr>Council Policies </vt:lpstr>
      <vt:lpstr>PowerPoint Presentation</vt:lpstr>
      <vt:lpstr>Policy Revision Plan</vt:lpstr>
      <vt:lpstr>Council Annual Report</vt:lpstr>
      <vt:lpstr>Annual Report Progress Update</vt:lpstr>
      <vt:lpstr>AZ Quest Grant</vt:lpstr>
      <vt:lpstr>DOL National Dislocated Worker Grant</vt:lpstr>
      <vt:lpstr>Local Plan Modifications </vt:lpstr>
      <vt:lpstr>PowerPoint Presentation</vt:lpstr>
      <vt:lpstr>Local Workforce Development Board </vt:lpstr>
      <vt:lpstr>NTN Update - Fiscal Agent Designation </vt:lpstr>
      <vt:lpstr>NTN Update - Fiscal Agent Designation </vt:lpstr>
      <vt:lpstr>NTN Update - Fiscal Agent Designation </vt:lpstr>
      <vt:lpstr>NTN Update - Fiscal Agent Designation </vt:lpstr>
      <vt:lpstr>NTN Update - Fiscal Agent Designation</vt:lpstr>
      <vt:lpstr>Committee Reports </vt:lpstr>
      <vt:lpstr> Strategic Communications and Partnership Committee   </vt:lpstr>
      <vt:lpstr>Committee Reports </vt:lpstr>
      <vt:lpstr> Performance and Accountability Committee  </vt:lpstr>
      <vt:lpstr>Committee Reports </vt:lpstr>
      <vt:lpstr>Quality Workforce Committee</vt:lpstr>
      <vt:lpstr>Workforce Arizona Council </vt:lpstr>
      <vt:lpstr>Proposed Council Structure Changes</vt:lpstr>
      <vt:lpstr>PowerPoint Presentation</vt:lpstr>
      <vt:lpstr>PowerPoint Presentation</vt:lpstr>
      <vt:lpstr>Workforce Arizona Council Agenda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Committee</dc:title>
  <dc:creator>Erin M Gallagher</dc:creator>
  <cp:lastModifiedBy>Erin Gallagher</cp:lastModifiedBy>
  <cp:revision>1</cp:revision>
  <dcterms:modified xsi:type="dcterms:W3CDTF">2022-11-14T20:15:01Z</dcterms:modified>
</cp:coreProperties>
</file>