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5" r:id="rId1"/>
    <p:sldMasterId id="2147483686" r:id="rId2"/>
    <p:sldMasterId id="2147483687" r:id="rId3"/>
  </p:sldMasterIdLst>
  <p:notesMasterIdLst>
    <p:notesMasterId r:id="rId7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08">
          <p15:clr>
            <a:srgbClr val="A4A3A4"/>
          </p15:clr>
        </p15:guide>
        <p15:guide id="2" pos="288">
          <p15:clr>
            <a:srgbClr val="A4A3A4"/>
          </p15:clr>
        </p15:guide>
        <p15:guide id="3" orient="horz" pos="960">
          <p15:clr>
            <a:srgbClr val="A4A3A4"/>
          </p15:clr>
        </p15:guide>
        <p15:guide id="4" pos="48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E4B681-A212-40FD-AF50-CD0C74714761}">
  <a:tblStyle styleId="{BBE4B681-A212-40FD-AF50-CD0C7471476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365" y="67"/>
      </p:cViewPr>
      <p:guideLst>
        <p:guide orient="horz" pos="1008"/>
        <p:guide pos="288"/>
        <p:guide orient="horz" pos="960"/>
        <p:guide pos="48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0ec15e9d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60ec15e9da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260ec15e9da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7526475239_3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27526475239_3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g27526475239_3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7526475239_3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7526475239_3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27526475239_3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60ec15e9da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60ec15e9da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260ec15e9da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772a535088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2772a535088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g2772a535088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772a53508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772a535088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g2772a535088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7a6ace10c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7a6ace10c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27a6ace10c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3f0919573c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3f0919573c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g23f0919573c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7526475239_3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27526475239_3_2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g27526475239_3_2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772a535088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2772a535088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g2772a535088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3f0919573c_3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23f0919573c_3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23f0919573c_3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7526475239_3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27526475239_3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27526475239_3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3f0919573c_3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23f0919573c_3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g23f0919573c_3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7526475239_3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7526475239_3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g27526475239_3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7a20d8d605_0_3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27a20d8d605_0_3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7a20d8d605_0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27a20d8d605_0_3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27a20d8d605_0_3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7a20d8d605_0_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27a20d8d605_0_3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g27a20d8d605_0_3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7a6ace10c8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7a6ace10c8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27a6ace10c8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7a20d8d605_0_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 name="Google Shape;494;g27a20d8d605_0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7a20d8d605_0_4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g27a20d8d605_0_4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7a20d8d605_0_4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g27a20d8d605_0_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7a20d8d605_0_4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g27a20d8d605_0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7a20d8d605_0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g27a20d8d605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7a20d8d605_0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27a20d8d605_0_4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27a20d8d605_0_4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7a20d8d605_0_4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27a20d8d605_0_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7a20d8d605_0_4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g27a20d8d605_0_4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7a20d8d605_0_4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27a20d8d605_0_4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g27a20d8d605_0_4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7a20d8d605_0_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g27a20d8d605_0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a6ace10c8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7a6ace10c8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27a6ace10c8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7a20d8d605_0_4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5080" lvl="0" indent="0" algn="l" rtl="0">
              <a:spcBef>
                <a:spcPts val="600"/>
              </a:spcBef>
              <a:spcAft>
                <a:spcPts val="0"/>
              </a:spcAft>
              <a:buNone/>
            </a:pPr>
            <a:endParaRPr>
              <a:latin typeface="Arial"/>
              <a:ea typeface="Arial"/>
              <a:cs typeface="Arial"/>
              <a:sym typeface="Arial"/>
            </a:endParaRPr>
          </a:p>
        </p:txBody>
      </p:sp>
      <p:sp>
        <p:nvSpPr>
          <p:cNvPr id="579" name="Google Shape;579;g27a20d8d605_0_4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7a20d8d605_0_4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27a20d8d605_0_4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5080" lvl="0" indent="0" algn="l" rtl="0">
              <a:spcBef>
                <a:spcPts val="600"/>
              </a:spcBef>
              <a:spcAft>
                <a:spcPts val="0"/>
              </a:spcAft>
              <a:buSzPts val="1100"/>
              <a:buNone/>
            </a:pPr>
            <a:endParaRPr/>
          </a:p>
        </p:txBody>
      </p:sp>
      <p:sp>
        <p:nvSpPr>
          <p:cNvPr id="587" name="Google Shape;587;g27a20d8d605_0_4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7a20d8d605_0_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27a20d8d605_0_4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g27a20d8d605_0_4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7a20d8d605_0_4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g27a20d8d605_0_4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7a20d8d605_0_5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g27a20d8d605_0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7a20d8d605_0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g27a20d8d605_0_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g27a20d8d605_0_5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7a20d8d605_0_5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 name="Google Shape;628;g27a20d8d605_0_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7a20d8d605_0_5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5080" lvl="0" indent="0" algn="l" rtl="0">
              <a:spcBef>
                <a:spcPts val="600"/>
              </a:spcBef>
              <a:spcAft>
                <a:spcPts val="0"/>
              </a:spcAft>
              <a:buNone/>
            </a:pPr>
            <a:endParaRPr>
              <a:latin typeface="Arial"/>
              <a:ea typeface="Arial"/>
              <a:cs typeface="Arial"/>
              <a:sym typeface="Arial"/>
            </a:endParaRPr>
          </a:p>
        </p:txBody>
      </p:sp>
      <p:sp>
        <p:nvSpPr>
          <p:cNvPr id="636" name="Google Shape;636;g27a20d8d605_0_5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7a20d8d605_0_5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643" name="Google Shape;643;g27a20d8d605_0_5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7a20d8d605_0_5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i="1"/>
          </a:p>
        </p:txBody>
      </p:sp>
      <p:sp>
        <p:nvSpPr>
          <p:cNvPr id="652" name="Google Shape;652;g27a20d8d605_0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7526475239_3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27526475239_3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27526475239_3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7a20d8d605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g27a20d8d605_0_5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2" name="Google Shape;662;g27a20d8d605_0_5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7a20d8d605_0_5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9" name="Google Shape;669;g27a20d8d605_0_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7a20d8d605_0_5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g27a20d8d605_0_5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7a20d8d605_0_5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27a20d8d605_0_5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1" name="Google Shape;691;g27a20d8d605_0_5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7a20d8d605_0_5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g27a20d8d605_0_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7a20d8d605_0_5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0" name="Google Shape;710;g27a20d8d605_0_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7526475239_3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27526475239_3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6" name="Google Shape;716;g27526475239_3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7526475239_3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7526475239_3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 name="Google Shape;725;g27526475239_3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7526475239_3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g27526475239_3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3" name="Google Shape;733;g27526475239_3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7526475239_3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g27526475239_3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g27526475239_3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7526475239_3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g27526475239_3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9" name="Google Shape;749;g27526475239_3_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7526475239_3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27526475239_3_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7" name="Google Shape;757;g27526475239_3_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75ea3bbaff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g275ea3bbaff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g275ea3bbaff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75ea3bbaff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275ea3bbaff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3" name="Google Shape;773;g275ea3bbaff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7526475239_3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27526475239_3_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1" name="Google Shape;781;g27526475239_3_1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9" name="Google Shape;789;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7695aaefb3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27695aaefb3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g27695aaefb3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7695aaefb3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7695aaefb3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g27695aaefb3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7695aaefb3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7695aaefb3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g27695aaefb3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7526475239_3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27526475239_3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1" name="Google Shape;821;g27526475239_3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90000"/>
              </a:lnSpc>
              <a:spcBef>
                <a:spcPts val="1000"/>
              </a:spcBef>
              <a:spcAft>
                <a:spcPts val="0"/>
              </a:spcAft>
              <a:buClr>
                <a:schemeClr val="dk1"/>
              </a:buClr>
              <a:buSzPts val="1400"/>
              <a:buChar char="•"/>
            </a:pPr>
            <a:r>
              <a:rPr lang="en-US" sz="1400">
                <a:latin typeface="Arial"/>
                <a:ea typeface="Arial"/>
                <a:cs typeface="Arial"/>
                <a:sym typeface="Arial"/>
              </a:rPr>
              <a:t>OEO Updates- org chart here</a:t>
            </a:r>
            <a:endParaRPr sz="1400"/>
          </a:p>
        </p:txBody>
      </p:sp>
      <p:sp>
        <p:nvSpPr>
          <p:cNvPr id="307" name="Google Shape;307;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7526475239_3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27526475239_3_2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8" name="Google Shape;838;g27526475239_3_2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5" name="Google Shape;84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7526475239_3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27526475239_3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27526475239_3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7575a55705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7575a55705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highlight>
                  <a:schemeClr val="lt1"/>
                </a:highlight>
              </a:rPr>
              <a:t>Our hearts go out to the many families and businesses who have been impacted by the Maui wildfires.  On this page, we wanted to provide resources to support and help those in need during these challenging times.  Let’s stand strong, and together Arizonans can extend a helping hand in these relief efforts to assist Maui on the path to recovery, rebuilding and resilience.</a:t>
            </a:r>
            <a:endParaRPr>
              <a:highlight>
                <a:schemeClr val="lt1"/>
              </a:highlight>
            </a:endParaRPr>
          </a:p>
        </p:txBody>
      </p:sp>
      <p:sp>
        <p:nvSpPr>
          <p:cNvPr id="322" name="Google Shape;322;g27575a55705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114300" y="328549"/>
            <a:ext cx="7116192"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950"/>
              <a:buFont typeface="Arial"/>
              <a:buNone/>
              <a:defRPr sz="295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
          <p:cNvSpPr txBox="1">
            <a:spLocks noGrp="1"/>
          </p:cNvSpPr>
          <p:nvPr>
            <p:ph type="sldNum" idx="12"/>
          </p:nvPr>
        </p:nvSpPr>
        <p:spPr>
          <a:xfrm>
            <a:off x="9033387" y="6336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 descr="A picture containing camera lens, night sky&#10;&#10;Description automatically generated"/>
          <p:cNvPicPr preferRelativeResize="0"/>
          <p:nvPr/>
        </p:nvPicPr>
        <p:blipFill rotWithShape="1">
          <a:blip r:embed="rId2">
            <a:alphaModFix/>
          </a:blip>
          <a:srcRect/>
          <a:stretch/>
        </p:blipFill>
        <p:spPr>
          <a:xfrm>
            <a:off x="8432801" y="0"/>
            <a:ext cx="3759199" cy="6032500"/>
          </a:xfrm>
          <a:prstGeom prst="rect">
            <a:avLst/>
          </a:prstGeom>
          <a:noFill/>
          <a:ln>
            <a:noFill/>
          </a:ln>
        </p:spPr>
      </p:pic>
      <p:pic>
        <p:nvPicPr>
          <p:cNvPr id="15" name="Google Shape;15;p2"/>
          <p:cNvPicPr preferRelativeResize="0"/>
          <p:nvPr/>
        </p:nvPicPr>
        <p:blipFill rotWithShape="1">
          <a:blip r:embed="rId3">
            <a:alphaModFix/>
          </a:blip>
          <a:srcRect/>
          <a:stretch/>
        </p:blipFill>
        <p:spPr>
          <a:xfrm>
            <a:off x="0" y="6045200"/>
            <a:ext cx="12192000" cy="812800"/>
          </a:xfrm>
          <a:prstGeom prst="rect">
            <a:avLst/>
          </a:prstGeom>
          <a:noFill/>
          <a:ln>
            <a:noFill/>
          </a:ln>
        </p:spPr>
      </p:pic>
      <p:pic>
        <p:nvPicPr>
          <p:cNvPr id="16" name="Google Shape;16;p2" descr="Logo&#10;&#10;Description automatically generated"/>
          <p:cNvPicPr preferRelativeResize="0"/>
          <p:nvPr/>
        </p:nvPicPr>
        <p:blipFill rotWithShape="1">
          <a:blip r:embed="rId4">
            <a:alphaModFix/>
          </a:blip>
          <a:srcRect/>
          <a:stretch/>
        </p:blipFill>
        <p:spPr>
          <a:xfrm>
            <a:off x="326766" y="6273146"/>
            <a:ext cx="1675056" cy="419786"/>
          </a:xfrm>
          <a:prstGeom prst="rect">
            <a:avLst/>
          </a:prstGeom>
          <a:noFill/>
          <a:ln>
            <a:noFill/>
          </a:ln>
        </p:spPr>
      </p:pic>
      <p:sp>
        <p:nvSpPr>
          <p:cNvPr id="17" name="Google Shape;17;p2"/>
          <p:cNvSpPr txBox="1"/>
          <p:nvPr/>
        </p:nvSpPr>
        <p:spPr>
          <a:xfrm>
            <a:off x="9033387" y="6300476"/>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_1">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154924" y="289214"/>
            <a:ext cx="6591900" cy="391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400" b="0" i="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 name="Google Shape;73;p11"/>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11491583" y="6397880"/>
            <a:ext cx="243300" cy="184800"/>
          </a:xfrm>
          <a:prstGeom prst="rect">
            <a:avLst/>
          </a:prstGeom>
          <a:noFill/>
          <a:ln>
            <a:noFill/>
          </a:ln>
        </p:spPr>
        <p:txBody>
          <a:bodyPr spcFirstLastPara="1" wrap="square" lIns="0" tIns="0" rIns="0" bIns="0" anchor="t" anchorCtr="0">
            <a:spAutoFit/>
          </a:bodyPr>
          <a:lstStyle>
            <a:lvl1pPr marL="114935" lvl="0" indent="0" rtl="0">
              <a:lnSpc>
                <a:spcPct val="103333"/>
              </a:lnSpc>
              <a:spcBef>
                <a:spcPts val="0"/>
              </a:spcBef>
              <a:buNone/>
              <a:defRPr sz="1200" b="0" i="0">
                <a:solidFill>
                  <a:schemeClr val="lt1"/>
                </a:solidFill>
                <a:latin typeface="Calibri"/>
                <a:ea typeface="Calibri"/>
                <a:cs typeface="Calibri"/>
                <a:sym typeface="Calibri"/>
              </a:defRPr>
            </a:lvl1pPr>
            <a:lvl2pPr marL="114935" lvl="1" indent="0" rtl="0">
              <a:lnSpc>
                <a:spcPct val="103333"/>
              </a:lnSpc>
              <a:spcBef>
                <a:spcPts val="0"/>
              </a:spcBef>
              <a:buNone/>
              <a:defRPr sz="1200" b="0" i="0">
                <a:solidFill>
                  <a:schemeClr val="lt1"/>
                </a:solidFill>
                <a:latin typeface="Calibri"/>
                <a:ea typeface="Calibri"/>
                <a:cs typeface="Calibri"/>
                <a:sym typeface="Calibri"/>
              </a:defRPr>
            </a:lvl2pPr>
            <a:lvl3pPr marL="114935" lvl="2" indent="0" rtl="0">
              <a:lnSpc>
                <a:spcPct val="103333"/>
              </a:lnSpc>
              <a:spcBef>
                <a:spcPts val="0"/>
              </a:spcBef>
              <a:buNone/>
              <a:defRPr sz="1200" b="0" i="0">
                <a:solidFill>
                  <a:schemeClr val="lt1"/>
                </a:solidFill>
                <a:latin typeface="Calibri"/>
                <a:ea typeface="Calibri"/>
                <a:cs typeface="Calibri"/>
                <a:sym typeface="Calibri"/>
              </a:defRPr>
            </a:lvl3pPr>
            <a:lvl4pPr marL="114935" lvl="3" indent="0" rtl="0">
              <a:lnSpc>
                <a:spcPct val="103333"/>
              </a:lnSpc>
              <a:spcBef>
                <a:spcPts val="0"/>
              </a:spcBef>
              <a:buNone/>
              <a:defRPr sz="1200" b="0" i="0">
                <a:solidFill>
                  <a:schemeClr val="lt1"/>
                </a:solidFill>
                <a:latin typeface="Calibri"/>
                <a:ea typeface="Calibri"/>
                <a:cs typeface="Calibri"/>
                <a:sym typeface="Calibri"/>
              </a:defRPr>
            </a:lvl4pPr>
            <a:lvl5pPr marL="114935" lvl="4" indent="0" rtl="0">
              <a:lnSpc>
                <a:spcPct val="103333"/>
              </a:lnSpc>
              <a:spcBef>
                <a:spcPts val="0"/>
              </a:spcBef>
              <a:buNone/>
              <a:defRPr sz="1200" b="0" i="0">
                <a:solidFill>
                  <a:schemeClr val="lt1"/>
                </a:solidFill>
                <a:latin typeface="Calibri"/>
                <a:ea typeface="Calibri"/>
                <a:cs typeface="Calibri"/>
                <a:sym typeface="Calibri"/>
              </a:defRPr>
            </a:lvl5pPr>
            <a:lvl6pPr marL="114935" lvl="5" indent="0" rtl="0">
              <a:lnSpc>
                <a:spcPct val="103333"/>
              </a:lnSpc>
              <a:spcBef>
                <a:spcPts val="0"/>
              </a:spcBef>
              <a:buNone/>
              <a:defRPr sz="1200" b="0" i="0">
                <a:solidFill>
                  <a:schemeClr val="lt1"/>
                </a:solidFill>
                <a:latin typeface="Calibri"/>
                <a:ea typeface="Calibri"/>
                <a:cs typeface="Calibri"/>
                <a:sym typeface="Calibri"/>
              </a:defRPr>
            </a:lvl6pPr>
            <a:lvl7pPr marL="114935" lvl="6" indent="0" rtl="0">
              <a:lnSpc>
                <a:spcPct val="103333"/>
              </a:lnSpc>
              <a:spcBef>
                <a:spcPts val="0"/>
              </a:spcBef>
              <a:buNone/>
              <a:defRPr sz="1200" b="0" i="0">
                <a:solidFill>
                  <a:schemeClr val="lt1"/>
                </a:solidFill>
                <a:latin typeface="Calibri"/>
                <a:ea typeface="Calibri"/>
                <a:cs typeface="Calibri"/>
                <a:sym typeface="Calibri"/>
              </a:defRPr>
            </a:lvl7pPr>
            <a:lvl8pPr marL="114935" lvl="7" indent="0" rtl="0">
              <a:lnSpc>
                <a:spcPct val="103333"/>
              </a:lnSpc>
              <a:spcBef>
                <a:spcPts val="0"/>
              </a:spcBef>
              <a:buNone/>
              <a:defRPr sz="1200" b="0" i="0">
                <a:solidFill>
                  <a:schemeClr val="lt1"/>
                </a:solidFill>
                <a:latin typeface="Calibri"/>
                <a:ea typeface="Calibri"/>
                <a:cs typeface="Calibri"/>
                <a:sym typeface="Calibri"/>
              </a:defRPr>
            </a:lvl8pPr>
            <a:lvl9pPr marL="114935" lvl="8" indent="0" rtl="0">
              <a:lnSpc>
                <a:spcPct val="103333"/>
              </a:lnSpc>
              <a:spcBef>
                <a:spcPts val="0"/>
              </a:spcBef>
              <a:buNone/>
              <a:defRPr sz="1200" b="0" i="0">
                <a:solidFill>
                  <a:schemeClr val="lt1"/>
                </a:solidFill>
                <a:latin typeface="Calibri"/>
                <a:ea typeface="Calibri"/>
                <a:cs typeface="Calibri"/>
                <a:sym typeface="Calibri"/>
              </a:defRPr>
            </a:lvl9pPr>
          </a:lstStyle>
          <a:p>
            <a:pPr marL="114935"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75"/>
        <p:cNvGrpSpPr/>
        <p:nvPr/>
      </p:nvGrpSpPr>
      <p:grpSpPr>
        <a:xfrm>
          <a:off x="0" y="0"/>
          <a:ext cx="0" cy="0"/>
          <a:chOff x="0" y="0"/>
          <a:chExt cx="0" cy="0"/>
        </a:xfrm>
      </p:grpSpPr>
      <p:pic>
        <p:nvPicPr>
          <p:cNvPr id="76" name="Google Shape;76;p12"/>
          <p:cNvPicPr preferRelativeResize="0"/>
          <p:nvPr/>
        </p:nvPicPr>
        <p:blipFill rotWithShape="1">
          <a:blip r:embed="rId2">
            <a:alphaModFix/>
          </a:blip>
          <a:srcRect/>
          <a:stretch/>
        </p:blipFill>
        <p:spPr>
          <a:xfrm>
            <a:off x="8433054" y="0"/>
            <a:ext cx="3758946" cy="6032751"/>
          </a:xfrm>
          <a:prstGeom prst="rect">
            <a:avLst/>
          </a:prstGeom>
          <a:noFill/>
          <a:ln>
            <a:noFill/>
          </a:ln>
        </p:spPr>
      </p:pic>
      <p:pic>
        <p:nvPicPr>
          <p:cNvPr id="77" name="Google Shape;77;p12"/>
          <p:cNvPicPr preferRelativeResize="0"/>
          <p:nvPr/>
        </p:nvPicPr>
        <p:blipFill rotWithShape="1">
          <a:blip r:embed="rId3">
            <a:alphaModFix/>
          </a:blip>
          <a:srcRect/>
          <a:stretch/>
        </p:blipFill>
        <p:spPr>
          <a:xfrm>
            <a:off x="0" y="6044946"/>
            <a:ext cx="12191996" cy="813054"/>
          </a:xfrm>
          <a:prstGeom prst="rect">
            <a:avLst/>
          </a:prstGeom>
          <a:noFill/>
          <a:ln>
            <a:noFill/>
          </a:ln>
        </p:spPr>
      </p:pic>
      <p:pic>
        <p:nvPicPr>
          <p:cNvPr id="78" name="Google Shape;78;p12"/>
          <p:cNvPicPr preferRelativeResize="0"/>
          <p:nvPr/>
        </p:nvPicPr>
        <p:blipFill rotWithShape="1">
          <a:blip r:embed="rId4">
            <a:alphaModFix/>
          </a:blip>
          <a:srcRect/>
          <a:stretch/>
        </p:blipFill>
        <p:spPr>
          <a:xfrm>
            <a:off x="326897" y="6272783"/>
            <a:ext cx="1674875" cy="419809"/>
          </a:xfrm>
          <a:prstGeom prst="rect">
            <a:avLst/>
          </a:prstGeom>
          <a:noFill/>
          <a:ln>
            <a:noFill/>
          </a:ln>
        </p:spPr>
      </p:pic>
      <p:sp>
        <p:nvSpPr>
          <p:cNvPr id="79" name="Google Shape;79;p12"/>
          <p:cNvSpPr txBox="1">
            <a:spLocks noGrp="1"/>
          </p:cNvSpPr>
          <p:nvPr>
            <p:ph type="title"/>
          </p:nvPr>
        </p:nvSpPr>
        <p:spPr>
          <a:xfrm>
            <a:off x="154924" y="289214"/>
            <a:ext cx="6591900" cy="391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400" b="0" i="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 name="Google Shape;80;p12"/>
          <p:cNvSpPr txBox="1">
            <a:spLocks noGrp="1"/>
          </p:cNvSpPr>
          <p:nvPr>
            <p:ph type="body" idx="1"/>
          </p:nvPr>
        </p:nvSpPr>
        <p:spPr>
          <a:xfrm>
            <a:off x="609600" y="1577340"/>
            <a:ext cx="5303400" cy="45264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81" name="Google Shape;81;p12"/>
          <p:cNvSpPr txBox="1">
            <a:spLocks noGrp="1"/>
          </p:cNvSpPr>
          <p:nvPr>
            <p:ph type="body" idx="2"/>
          </p:nvPr>
        </p:nvSpPr>
        <p:spPr>
          <a:xfrm>
            <a:off x="6278880" y="1577340"/>
            <a:ext cx="5303400" cy="45264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12"/>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11491583" y="6397880"/>
            <a:ext cx="243300" cy="184800"/>
          </a:xfrm>
          <a:prstGeom prst="rect">
            <a:avLst/>
          </a:prstGeom>
          <a:noFill/>
          <a:ln>
            <a:noFill/>
          </a:ln>
        </p:spPr>
        <p:txBody>
          <a:bodyPr spcFirstLastPara="1" wrap="square" lIns="0" tIns="0" rIns="0" bIns="0" anchor="t" anchorCtr="0">
            <a:spAutoFit/>
          </a:bodyPr>
          <a:lstStyle>
            <a:lvl1pPr marL="114935" lvl="0" indent="0" rtl="0">
              <a:lnSpc>
                <a:spcPct val="103333"/>
              </a:lnSpc>
              <a:spcBef>
                <a:spcPts val="0"/>
              </a:spcBef>
              <a:buNone/>
              <a:defRPr sz="1200" b="0" i="0">
                <a:solidFill>
                  <a:schemeClr val="lt1"/>
                </a:solidFill>
                <a:latin typeface="Calibri"/>
                <a:ea typeface="Calibri"/>
                <a:cs typeface="Calibri"/>
                <a:sym typeface="Calibri"/>
              </a:defRPr>
            </a:lvl1pPr>
            <a:lvl2pPr marL="114935" lvl="1" indent="0" rtl="0">
              <a:lnSpc>
                <a:spcPct val="103333"/>
              </a:lnSpc>
              <a:spcBef>
                <a:spcPts val="0"/>
              </a:spcBef>
              <a:buNone/>
              <a:defRPr sz="1200" b="0" i="0">
                <a:solidFill>
                  <a:schemeClr val="lt1"/>
                </a:solidFill>
                <a:latin typeface="Calibri"/>
                <a:ea typeface="Calibri"/>
                <a:cs typeface="Calibri"/>
                <a:sym typeface="Calibri"/>
              </a:defRPr>
            </a:lvl2pPr>
            <a:lvl3pPr marL="114935" lvl="2" indent="0" rtl="0">
              <a:lnSpc>
                <a:spcPct val="103333"/>
              </a:lnSpc>
              <a:spcBef>
                <a:spcPts val="0"/>
              </a:spcBef>
              <a:buNone/>
              <a:defRPr sz="1200" b="0" i="0">
                <a:solidFill>
                  <a:schemeClr val="lt1"/>
                </a:solidFill>
                <a:latin typeface="Calibri"/>
                <a:ea typeface="Calibri"/>
                <a:cs typeface="Calibri"/>
                <a:sym typeface="Calibri"/>
              </a:defRPr>
            </a:lvl3pPr>
            <a:lvl4pPr marL="114935" lvl="3" indent="0" rtl="0">
              <a:lnSpc>
                <a:spcPct val="103333"/>
              </a:lnSpc>
              <a:spcBef>
                <a:spcPts val="0"/>
              </a:spcBef>
              <a:buNone/>
              <a:defRPr sz="1200" b="0" i="0">
                <a:solidFill>
                  <a:schemeClr val="lt1"/>
                </a:solidFill>
                <a:latin typeface="Calibri"/>
                <a:ea typeface="Calibri"/>
                <a:cs typeface="Calibri"/>
                <a:sym typeface="Calibri"/>
              </a:defRPr>
            </a:lvl4pPr>
            <a:lvl5pPr marL="114935" lvl="4" indent="0" rtl="0">
              <a:lnSpc>
                <a:spcPct val="103333"/>
              </a:lnSpc>
              <a:spcBef>
                <a:spcPts val="0"/>
              </a:spcBef>
              <a:buNone/>
              <a:defRPr sz="1200" b="0" i="0">
                <a:solidFill>
                  <a:schemeClr val="lt1"/>
                </a:solidFill>
                <a:latin typeface="Calibri"/>
                <a:ea typeface="Calibri"/>
                <a:cs typeface="Calibri"/>
                <a:sym typeface="Calibri"/>
              </a:defRPr>
            </a:lvl5pPr>
            <a:lvl6pPr marL="114935" lvl="5" indent="0" rtl="0">
              <a:lnSpc>
                <a:spcPct val="103333"/>
              </a:lnSpc>
              <a:spcBef>
                <a:spcPts val="0"/>
              </a:spcBef>
              <a:buNone/>
              <a:defRPr sz="1200" b="0" i="0">
                <a:solidFill>
                  <a:schemeClr val="lt1"/>
                </a:solidFill>
                <a:latin typeface="Calibri"/>
                <a:ea typeface="Calibri"/>
                <a:cs typeface="Calibri"/>
                <a:sym typeface="Calibri"/>
              </a:defRPr>
            </a:lvl6pPr>
            <a:lvl7pPr marL="114935" lvl="6" indent="0" rtl="0">
              <a:lnSpc>
                <a:spcPct val="103333"/>
              </a:lnSpc>
              <a:spcBef>
                <a:spcPts val="0"/>
              </a:spcBef>
              <a:buNone/>
              <a:defRPr sz="1200" b="0" i="0">
                <a:solidFill>
                  <a:schemeClr val="lt1"/>
                </a:solidFill>
                <a:latin typeface="Calibri"/>
                <a:ea typeface="Calibri"/>
                <a:cs typeface="Calibri"/>
                <a:sym typeface="Calibri"/>
              </a:defRPr>
            </a:lvl7pPr>
            <a:lvl8pPr marL="114935" lvl="7" indent="0" rtl="0">
              <a:lnSpc>
                <a:spcPct val="103333"/>
              </a:lnSpc>
              <a:spcBef>
                <a:spcPts val="0"/>
              </a:spcBef>
              <a:buNone/>
              <a:defRPr sz="1200" b="0" i="0">
                <a:solidFill>
                  <a:schemeClr val="lt1"/>
                </a:solidFill>
                <a:latin typeface="Calibri"/>
                <a:ea typeface="Calibri"/>
                <a:cs typeface="Calibri"/>
                <a:sym typeface="Calibri"/>
              </a:defRPr>
            </a:lvl8pPr>
            <a:lvl9pPr marL="114935" lvl="8" indent="0" rtl="0">
              <a:lnSpc>
                <a:spcPct val="103333"/>
              </a:lnSpc>
              <a:spcBef>
                <a:spcPts val="0"/>
              </a:spcBef>
              <a:buNone/>
              <a:defRPr sz="1200" b="0" i="0">
                <a:solidFill>
                  <a:schemeClr val="lt1"/>
                </a:solidFill>
                <a:latin typeface="Calibri"/>
                <a:ea typeface="Calibri"/>
                <a:cs typeface="Calibri"/>
                <a:sym typeface="Calibri"/>
              </a:defRPr>
            </a:lvl9pPr>
          </a:lstStyle>
          <a:p>
            <a:pPr marL="114935"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_2">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154924" y="289214"/>
            <a:ext cx="6591900" cy="391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400" b="0" i="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p13"/>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 name="Google Shape;89;p13"/>
          <p:cNvSpPr txBox="1">
            <a:spLocks noGrp="1"/>
          </p:cNvSpPr>
          <p:nvPr>
            <p:ph type="sldNum" idx="12"/>
          </p:nvPr>
        </p:nvSpPr>
        <p:spPr>
          <a:xfrm>
            <a:off x="11491583" y="6397880"/>
            <a:ext cx="243300" cy="184800"/>
          </a:xfrm>
          <a:prstGeom prst="rect">
            <a:avLst/>
          </a:prstGeom>
          <a:noFill/>
          <a:ln>
            <a:noFill/>
          </a:ln>
        </p:spPr>
        <p:txBody>
          <a:bodyPr spcFirstLastPara="1" wrap="square" lIns="0" tIns="0" rIns="0" bIns="0" anchor="t" anchorCtr="0">
            <a:spAutoFit/>
          </a:bodyPr>
          <a:lstStyle>
            <a:lvl1pPr marL="114935" lvl="0" indent="0" rtl="0">
              <a:lnSpc>
                <a:spcPct val="103333"/>
              </a:lnSpc>
              <a:spcBef>
                <a:spcPts val="0"/>
              </a:spcBef>
              <a:buNone/>
              <a:defRPr sz="1200" b="0" i="0">
                <a:solidFill>
                  <a:schemeClr val="lt1"/>
                </a:solidFill>
                <a:latin typeface="Calibri"/>
                <a:ea typeface="Calibri"/>
                <a:cs typeface="Calibri"/>
                <a:sym typeface="Calibri"/>
              </a:defRPr>
            </a:lvl1pPr>
            <a:lvl2pPr marL="114935" lvl="1" indent="0" rtl="0">
              <a:lnSpc>
                <a:spcPct val="103333"/>
              </a:lnSpc>
              <a:spcBef>
                <a:spcPts val="0"/>
              </a:spcBef>
              <a:buNone/>
              <a:defRPr sz="1200" b="0" i="0">
                <a:solidFill>
                  <a:schemeClr val="lt1"/>
                </a:solidFill>
                <a:latin typeface="Calibri"/>
                <a:ea typeface="Calibri"/>
                <a:cs typeface="Calibri"/>
                <a:sym typeface="Calibri"/>
              </a:defRPr>
            </a:lvl2pPr>
            <a:lvl3pPr marL="114935" lvl="2" indent="0" rtl="0">
              <a:lnSpc>
                <a:spcPct val="103333"/>
              </a:lnSpc>
              <a:spcBef>
                <a:spcPts val="0"/>
              </a:spcBef>
              <a:buNone/>
              <a:defRPr sz="1200" b="0" i="0">
                <a:solidFill>
                  <a:schemeClr val="lt1"/>
                </a:solidFill>
                <a:latin typeface="Calibri"/>
                <a:ea typeface="Calibri"/>
                <a:cs typeface="Calibri"/>
                <a:sym typeface="Calibri"/>
              </a:defRPr>
            </a:lvl3pPr>
            <a:lvl4pPr marL="114935" lvl="3" indent="0" rtl="0">
              <a:lnSpc>
                <a:spcPct val="103333"/>
              </a:lnSpc>
              <a:spcBef>
                <a:spcPts val="0"/>
              </a:spcBef>
              <a:buNone/>
              <a:defRPr sz="1200" b="0" i="0">
                <a:solidFill>
                  <a:schemeClr val="lt1"/>
                </a:solidFill>
                <a:latin typeface="Calibri"/>
                <a:ea typeface="Calibri"/>
                <a:cs typeface="Calibri"/>
                <a:sym typeface="Calibri"/>
              </a:defRPr>
            </a:lvl4pPr>
            <a:lvl5pPr marL="114935" lvl="4" indent="0" rtl="0">
              <a:lnSpc>
                <a:spcPct val="103333"/>
              </a:lnSpc>
              <a:spcBef>
                <a:spcPts val="0"/>
              </a:spcBef>
              <a:buNone/>
              <a:defRPr sz="1200" b="0" i="0">
                <a:solidFill>
                  <a:schemeClr val="lt1"/>
                </a:solidFill>
                <a:latin typeface="Calibri"/>
                <a:ea typeface="Calibri"/>
                <a:cs typeface="Calibri"/>
                <a:sym typeface="Calibri"/>
              </a:defRPr>
            </a:lvl5pPr>
            <a:lvl6pPr marL="114935" lvl="5" indent="0" rtl="0">
              <a:lnSpc>
                <a:spcPct val="103333"/>
              </a:lnSpc>
              <a:spcBef>
                <a:spcPts val="0"/>
              </a:spcBef>
              <a:buNone/>
              <a:defRPr sz="1200" b="0" i="0">
                <a:solidFill>
                  <a:schemeClr val="lt1"/>
                </a:solidFill>
                <a:latin typeface="Calibri"/>
                <a:ea typeface="Calibri"/>
                <a:cs typeface="Calibri"/>
                <a:sym typeface="Calibri"/>
              </a:defRPr>
            </a:lvl6pPr>
            <a:lvl7pPr marL="114935" lvl="6" indent="0" rtl="0">
              <a:lnSpc>
                <a:spcPct val="103333"/>
              </a:lnSpc>
              <a:spcBef>
                <a:spcPts val="0"/>
              </a:spcBef>
              <a:buNone/>
              <a:defRPr sz="1200" b="0" i="0">
                <a:solidFill>
                  <a:schemeClr val="lt1"/>
                </a:solidFill>
                <a:latin typeface="Calibri"/>
                <a:ea typeface="Calibri"/>
                <a:cs typeface="Calibri"/>
                <a:sym typeface="Calibri"/>
              </a:defRPr>
            </a:lvl7pPr>
            <a:lvl8pPr marL="114935" lvl="7" indent="0" rtl="0">
              <a:lnSpc>
                <a:spcPct val="103333"/>
              </a:lnSpc>
              <a:spcBef>
                <a:spcPts val="0"/>
              </a:spcBef>
              <a:buNone/>
              <a:defRPr sz="1200" b="0" i="0">
                <a:solidFill>
                  <a:schemeClr val="lt1"/>
                </a:solidFill>
                <a:latin typeface="Calibri"/>
                <a:ea typeface="Calibri"/>
                <a:cs typeface="Calibri"/>
                <a:sym typeface="Calibri"/>
              </a:defRPr>
            </a:lvl8pPr>
            <a:lvl9pPr marL="114935" lvl="8" indent="0" rtl="0">
              <a:lnSpc>
                <a:spcPct val="103333"/>
              </a:lnSpc>
              <a:spcBef>
                <a:spcPts val="0"/>
              </a:spcBef>
              <a:buNone/>
              <a:defRPr sz="1200" b="0" i="0">
                <a:solidFill>
                  <a:schemeClr val="lt1"/>
                </a:solidFill>
                <a:latin typeface="Calibri"/>
                <a:ea typeface="Calibri"/>
                <a:cs typeface="Calibri"/>
                <a:sym typeface="Calibri"/>
              </a:defRPr>
            </a:lvl9pPr>
          </a:lstStyle>
          <a:p>
            <a:pPr marL="114935"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154924" y="289214"/>
            <a:ext cx="6590100" cy="391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400" b="0" i="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4"/>
          <p:cNvSpPr txBox="1">
            <a:spLocks noGrp="1"/>
          </p:cNvSpPr>
          <p:nvPr>
            <p:ph type="subTitle" idx="1"/>
          </p:nvPr>
        </p:nvSpPr>
        <p:spPr>
          <a:xfrm>
            <a:off x="325803" y="3599874"/>
            <a:ext cx="4273500" cy="13488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000" b="1" i="0">
                <a:solidFill>
                  <a:schemeClr val="dk1"/>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4"/>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4"/>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11491583" y="6397880"/>
            <a:ext cx="243300" cy="184800"/>
          </a:xfrm>
          <a:prstGeom prst="rect">
            <a:avLst/>
          </a:prstGeom>
          <a:noFill/>
          <a:ln>
            <a:noFill/>
          </a:ln>
        </p:spPr>
        <p:txBody>
          <a:bodyPr spcFirstLastPara="1" wrap="square" lIns="0" tIns="0" rIns="0" bIns="0" anchor="t" anchorCtr="0">
            <a:spAutoFit/>
          </a:bodyPr>
          <a:lstStyle>
            <a:lvl1pPr marL="114935" lvl="0" indent="0" rtl="0">
              <a:lnSpc>
                <a:spcPct val="103333"/>
              </a:lnSpc>
              <a:spcBef>
                <a:spcPts val="0"/>
              </a:spcBef>
              <a:buNone/>
              <a:defRPr sz="1200" b="0" i="0">
                <a:solidFill>
                  <a:schemeClr val="lt1"/>
                </a:solidFill>
                <a:latin typeface="Calibri"/>
                <a:ea typeface="Calibri"/>
                <a:cs typeface="Calibri"/>
                <a:sym typeface="Calibri"/>
              </a:defRPr>
            </a:lvl1pPr>
            <a:lvl2pPr marL="114935" lvl="1" indent="0" rtl="0">
              <a:lnSpc>
                <a:spcPct val="103333"/>
              </a:lnSpc>
              <a:spcBef>
                <a:spcPts val="0"/>
              </a:spcBef>
              <a:buNone/>
              <a:defRPr sz="1200" b="0" i="0">
                <a:solidFill>
                  <a:schemeClr val="lt1"/>
                </a:solidFill>
                <a:latin typeface="Calibri"/>
                <a:ea typeface="Calibri"/>
                <a:cs typeface="Calibri"/>
                <a:sym typeface="Calibri"/>
              </a:defRPr>
            </a:lvl2pPr>
            <a:lvl3pPr marL="114935" lvl="2" indent="0" rtl="0">
              <a:lnSpc>
                <a:spcPct val="103333"/>
              </a:lnSpc>
              <a:spcBef>
                <a:spcPts val="0"/>
              </a:spcBef>
              <a:buNone/>
              <a:defRPr sz="1200" b="0" i="0">
                <a:solidFill>
                  <a:schemeClr val="lt1"/>
                </a:solidFill>
                <a:latin typeface="Calibri"/>
                <a:ea typeface="Calibri"/>
                <a:cs typeface="Calibri"/>
                <a:sym typeface="Calibri"/>
              </a:defRPr>
            </a:lvl3pPr>
            <a:lvl4pPr marL="114935" lvl="3" indent="0" rtl="0">
              <a:lnSpc>
                <a:spcPct val="103333"/>
              </a:lnSpc>
              <a:spcBef>
                <a:spcPts val="0"/>
              </a:spcBef>
              <a:buNone/>
              <a:defRPr sz="1200" b="0" i="0">
                <a:solidFill>
                  <a:schemeClr val="lt1"/>
                </a:solidFill>
                <a:latin typeface="Calibri"/>
                <a:ea typeface="Calibri"/>
                <a:cs typeface="Calibri"/>
                <a:sym typeface="Calibri"/>
              </a:defRPr>
            </a:lvl4pPr>
            <a:lvl5pPr marL="114935" lvl="4" indent="0" rtl="0">
              <a:lnSpc>
                <a:spcPct val="103333"/>
              </a:lnSpc>
              <a:spcBef>
                <a:spcPts val="0"/>
              </a:spcBef>
              <a:buNone/>
              <a:defRPr sz="1200" b="0" i="0">
                <a:solidFill>
                  <a:schemeClr val="lt1"/>
                </a:solidFill>
                <a:latin typeface="Calibri"/>
                <a:ea typeface="Calibri"/>
                <a:cs typeface="Calibri"/>
                <a:sym typeface="Calibri"/>
              </a:defRPr>
            </a:lvl5pPr>
            <a:lvl6pPr marL="114935" lvl="5" indent="0" rtl="0">
              <a:lnSpc>
                <a:spcPct val="103333"/>
              </a:lnSpc>
              <a:spcBef>
                <a:spcPts val="0"/>
              </a:spcBef>
              <a:buNone/>
              <a:defRPr sz="1200" b="0" i="0">
                <a:solidFill>
                  <a:schemeClr val="lt1"/>
                </a:solidFill>
                <a:latin typeface="Calibri"/>
                <a:ea typeface="Calibri"/>
                <a:cs typeface="Calibri"/>
                <a:sym typeface="Calibri"/>
              </a:defRPr>
            </a:lvl6pPr>
            <a:lvl7pPr marL="114935" lvl="6" indent="0" rtl="0">
              <a:lnSpc>
                <a:spcPct val="103333"/>
              </a:lnSpc>
              <a:spcBef>
                <a:spcPts val="0"/>
              </a:spcBef>
              <a:buNone/>
              <a:defRPr sz="1200" b="0" i="0">
                <a:solidFill>
                  <a:schemeClr val="lt1"/>
                </a:solidFill>
                <a:latin typeface="Calibri"/>
                <a:ea typeface="Calibri"/>
                <a:cs typeface="Calibri"/>
                <a:sym typeface="Calibri"/>
              </a:defRPr>
            </a:lvl7pPr>
            <a:lvl8pPr marL="114935" lvl="7" indent="0" rtl="0">
              <a:lnSpc>
                <a:spcPct val="103333"/>
              </a:lnSpc>
              <a:spcBef>
                <a:spcPts val="0"/>
              </a:spcBef>
              <a:buNone/>
              <a:defRPr sz="1200" b="0" i="0">
                <a:solidFill>
                  <a:schemeClr val="lt1"/>
                </a:solidFill>
                <a:latin typeface="Calibri"/>
                <a:ea typeface="Calibri"/>
                <a:cs typeface="Calibri"/>
                <a:sym typeface="Calibri"/>
              </a:defRPr>
            </a:lvl8pPr>
            <a:lvl9pPr marL="114935" lvl="8" indent="0" rtl="0">
              <a:lnSpc>
                <a:spcPct val="103333"/>
              </a:lnSpc>
              <a:spcBef>
                <a:spcPts val="0"/>
              </a:spcBef>
              <a:buNone/>
              <a:defRPr sz="1200" b="0" i="0">
                <a:solidFill>
                  <a:schemeClr val="lt1"/>
                </a:solidFill>
                <a:latin typeface="Calibri"/>
                <a:ea typeface="Calibri"/>
                <a:cs typeface="Calibri"/>
                <a:sym typeface="Calibri"/>
              </a:defRPr>
            </a:lvl9pPr>
          </a:lstStyle>
          <a:p>
            <a:pPr marL="114935"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Hiker Dk Blue">
  <p:cSld name="Divider - Hiker Dk Blue">
    <p:bg>
      <p:bgPr>
        <a:solidFill>
          <a:schemeClr val="lt1"/>
        </a:solidFill>
        <a:effectLst/>
      </p:bgPr>
    </p:bg>
    <p:spTree>
      <p:nvGrpSpPr>
        <p:cNvPr id="1" name="Shape 97"/>
        <p:cNvGrpSpPr/>
        <p:nvPr/>
      </p:nvGrpSpPr>
      <p:grpSpPr>
        <a:xfrm>
          <a:off x="0" y="0"/>
          <a:ext cx="0" cy="0"/>
          <a:chOff x="0" y="0"/>
          <a:chExt cx="0" cy="0"/>
        </a:xfrm>
      </p:grpSpPr>
      <p:pic>
        <p:nvPicPr>
          <p:cNvPr id="98" name="Google Shape;98;p16" descr="A person standing on a rock&#10;&#10;Description automatically generated with low confidence"/>
          <p:cNvPicPr preferRelativeResize="0"/>
          <p:nvPr/>
        </p:nvPicPr>
        <p:blipFill rotWithShape="1">
          <a:blip r:embed="rId2">
            <a:alphaModFix/>
          </a:blip>
          <a:srcRect l="22038" t="23241" r="22540" b="8480"/>
          <a:stretch/>
        </p:blipFill>
        <p:spPr>
          <a:xfrm>
            <a:off x="3137095" y="0"/>
            <a:ext cx="9054906" cy="6858000"/>
          </a:xfrm>
          <a:prstGeom prst="rect">
            <a:avLst/>
          </a:prstGeom>
          <a:noFill/>
          <a:ln>
            <a:noFill/>
          </a:ln>
        </p:spPr>
      </p:pic>
      <p:pic>
        <p:nvPicPr>
          <p:cNvPr id="99" name="Google Shape;99;p16" descr="Shape, circle&#10;&#10;Description automatically generated"/>
          <p:cNvPicPr preferRelativeResize="0"/>
          <p:nvPr/>
        </p:nvPicPr>
        <p:blipFill rotWithShape="1">
          <a:blip r:embed="rId3">
            <a:alphaModFix/>
          </a:blip>
          <a:srcRect/>
          <a:stretch/>
        </p:blipFill>
        <p:spPr>
          <a:xfrm>
            <a:off x="0" y="0"/>
            <a:ext cx="5793441" cy="6858000"/>
          </a:xfrm>
          <a:prstGeom prst="rect">
            <a:avLst/>
          </a:prstGeom>
          <a:noFill/>
          <a:ln>
            <a:noFill/>
          </a:ln>
        </p:spPr>
      </p:pic>
      <p:sp>
        <p:nvSpPr>
          <p:cNvPr id="100" name="Google Shape;100;p16"/>
          <p:cNvSpPr txBox="1">
            <a:spLocks noGrp="1"/>
          </p:cNvSpPr>
          <p:nvPr>
            <p:ph type="ctrTitle"/>
          </p:nvPr>
        </p:nvSpPr>
        <p:spPr>
          <a:xfrm>
            <a:off x="708992" y="2745928"/>
            <a:ext cx="4409661" cy="226339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1" name="Google Shape;101;p16" descr="Logo&#10;&#10;Description automatically generated"/>
          <p:cNvPicPr preferRelativeResize="0"/>
          <p:nvPr/>
        </p:nvPicPr>
        <p:blipFill rotWithShape="1">
          <a:blip r:embed="rId4">
            <a:alphaModFix/>
          </a:blip>
          <a:srcRect/>
          <a:stretch/>
        </p:blipFill>
        <p:spPr>
          <a:xfrm>
            <a:off x="326766" y="6273146"/>
            <a:ext cx="1675056" cy="41978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olor Block, Callout, Text - Dk Lt Blue">
  <p:cSld name="1_Color Block, Callout, Text - Dk Lt Blue">
    <p:spTree>
      <p:nvGrpSpPr>
        <p:cNvPr id="1" name="Shape 113"/>
        <p:cNvGrpSpPr/>
        <p:nvPr/>
      </p:nvGrpSpPr>
      <p:grpSpPr>
        <a:xfrm>
          <a:off x="0" y="0"/>
          <a:ext cx="0" cy="0"/>
          <a:chOff x="0" y="0"/>
          <a:chExt cx="0" cy="0"/>
        </a:xfrm>
      </p:grpSpPr>
      <p:pic>
        <p:nvPicPr>
          <p:cNvPr id="114" name="Google Shape;114;p19"/>
          <p:cNvPicPr preferRelativeResize="0"/>
          <p:nvPr/>
        </p:nvPicPr>
        <p:blipFill rotWithShape="1">
          <a:blip r:embed="rId2">
            <a:alphaModFix/>
          </a:blip>
          <a:srcRect/>
          <a:stretch/>
        </p:blipFill>
        <p:spPr>
          <a:xfrm>
            <a:off x="0" y="6045200"/>
            <a:ext cx="12192000" cy="812800"/>
          </a:xfrm>
          <a:prstGeom prst="rect">
            <a:avLst/>
          </a:prstGeom>
          <a:noFill/>
          <a:ln>
            <a:noFill/>
          </a:ln>
        </p:spPr>
      </p:pic>
      <p:pic>
        <p:nvPicPr>
          <p:cNvPr id="115" name="Google Shape;115;p19" descr="Logo&#10;&#10;Description automatically generated"/>
          <p:cNvPicPr preferRelativeResize="0"/>
          <p:nvPr/>
        </p:nvPicPr>
        <p:blipFill rotWithShape="1">
          <a:blip r:embed="rId3">
            <a:alphaModFix/>
          </a:blip>
          <a:srcRect/>
          <a:stretch/>
        </p:blipFill>
        <p:spPr>
          <a:xfrm>
            <a:off x="326766" y="6273146"/>
            <a:ext cx="1675056" cy="419786"/>
          </a:xfrm>
          <a:prstGeom prst="rect">
            <a:avLst/>
          </a:prstGeom>
          <a:noFill/>
          <a:ln>
            <a:noFill/>
          </a:ln>
        </p:spPr>
      </p:pic>
      <p:sp>
        <p:nvSpPr>
          <p:cNvPr id="116" name="Google Shape;116;p19"/>
          <p:cNvSpPr txBox="1">
            <a:spLocks noGrp="1"/>
          </p:cNvSpPr>
          <p:nvPr>
            <p:ph type="sldNum" idx="12"/>
          </p:nvPr>
        </p:nvSpPr>
        <p:spPr>
          <a:xfrm>
            <a:off x="9033387" y="6300476"/>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lor Block, Callout, Text - Dk Lt Blue">
  <p:cSld name="Color Block, Callout, Text - Dk Lt Blue">
    <p:spTree>
      <p:nvGrpSpPr>
        <p:cNvPr id="1" name="Shape 117"/>
        <p:cNvGrpSpPr/>
        <p:nvPr/>
      </p:nvGrpSpPr>
      <p:grpSpPr>
        <a:xfrm>
          <a:off x="0" y="0"/>
          <a:ext cx="0" cy="0"/>
          <a:chOff x="0" y="0"/>
          <a:chExt cx="0" cy="0"/>
        </a:xfrm>
      </p:grpSpPr>
      <p:pic>
        <p:nvPicPr>
          <p:cNvPr id="118" name="Google Shape;118;p20"/>
          <p:cNvPicPr preferRelativeResize="0"/>
          <p:nvPr/>
        </p:nvPicPr>
        <p:blipFill rotWithShape="1">
          <a:blip r:embed="rId2">
            <a:alphaModFix/>
          </a:blip>
          <a:srcRect/>
          <a:stretch/>
        </p:blipFill>
        <p:spPr>
          <a:xfrm>
            <a:off x="0" y="6045200"/>
            <a:ext cx="12192006" cy="812800"/>
          </a:xfrm>
          <a:prstGeom prst="rect">
            <a:avLst/>
          </a:prstGeom>
          <a:noFill/>
          <a:ln>
            <a:noFill/>
          </a:ln>
        </p:spPr>
      </p:pic>
      <p:sp>
        <p:nvSpPr>
          <p:cNvPr id="119" name="Google Shape;119;p20"/>
          <p:cNvSpPr txBox="1">
            <a:spLocks noGrp="1"/>
          </p:cNvSpPr>
          <p:nvPr>
            <p:ph type="title"/>
          </p:nvPr>
        </p:nvSpPr>
        <p:spPr>
          <a:xfrm>
            <a:off x="490262" y="582489"/>
            <a:ext cx="11206500" cy="13068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2"/>
              </a:buClr>
              <a:buSzPts val="4400"/>
              <a:buFont typeface="Calibri"/>
              <a:buNone/>
              <a:defRPr>
                <a:solidFill>
                  <a:schemeClr val="lt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20"/>
          <p:cNvSpPr txBox="1">
            <a:spLocks noGrp="1"/>
          </p:cNvSpPr>
          <p:nvPr>
            <p:ph type="body" idx="1"/>
          </p:nvPr>
        </p:nvSpPr>
        <p:spPr>
          <a:xfrm>
            <a:off x="490262" y="2042989"/>
            <a:ext cx="11206500" cy="38046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lt2"/>
              </a:buClr>
              <a:buSzPts val="2800"/>
              <a:buChar char="•"/>
              <a:defRPr>
                <a:solidFill>
                  <a:schemeClr val="lt2"/>
                </a:solidFill>
              </a:defRPr>
            </a:lvl1pPr>
            <a:lvl2pPr marL="914400" lvl="1" indent="-381000" algn="l" rtl="0">
              <a:lnSpc>
                <a:spcPct val="90000"/>
              </a:lnSpc>
              <a:spcBef>
                <a:spcPts val="500"/>
              </a:spcBef>
              <a:spcAft>
                <a:spcPts val="0"/>
              </a:spcAft>
              <a:buClr>
                <a:schemeClr val="lt2"/>
              </a:buClr>
              <a:buSzPts val="2400"/>
              <a:buChar char="•"/>
              <a:defRPr>
                <a:solidFill>
                  <a:schemeClr val="lt2"/>
                </a:solidFill>
              </a:defRPr>
            </a:lvl2pPr>
            <a:lvl3pPr marL="1371600" lvl="2" indent="-355600" algn="l" rtl="0">
              <a:lnSpc>
                <a:spcPct val="90000"/>
              </a:lnSpc>
              <a:spcBef>
                <a:spcPts val="500"/>
              </a:spcBef>
              <a:spcAft>
                <a:spcPts val="0"/>
              </a:spcAft>
              <a:buClr>
                <a:schemeClr val="lt2"/>
              </a:buClr>
              <a:buSzPts val="2000"/>
              <a:buChar char="•"/>
              <a:defRPr>
                <a:solidFill>
                  <a:schemeClr val="lt2"/>
                </a:solidFill>
              </a:defRPr>
            </a:lvl3pPr>
            <a:lvl4pPr marL="1828800" lvl="3" indent="-342900" algn="l" rtl="0">
              <a:lnSpc>
                <a:spcPct val="90000"/>
              </a:lnSpc>
              <a:spcBef>
                <a:spcPts val="500"/>
              </a:spcBef>
              <a:spcAft>
                <a:spcPts val="0"/>
              </a:spcAft>
              <a:buClr>
                <a:schemeClr val="lt2"/>
              </a:buClr>
              <a:buSzPts val="1800"/>
              <a:buChar char="•"/>
              <a:defRPr>
                <a:solidFill>
                  <a:schemeClr val="lt2"/>
                </a:solidFill>
              </a:defRPr>
            </a:lvl4pPr>
            <a:lvl5pPr marL="2286000" lvl="4" indent="-342900" algn="l" rtl="0">
              <a:lnSpc>
                <a:spcPct val="90000"/>
              </a:lnSpc>
              <a:spcBef>
                <a:spcPts val="500"/>
              </a:spcBef>
              <a:spcAft>
                <a:spcPts val="0"/>
              </a:spcAft>
              <a:buClr>
                <a:schemeClr val="lt2"/>
              </a:buClr>
              <a:buSzPts val="1800"/>
              <a:buChar char="•"/>
              <a:defRPr>
                <a:solidFill>
                  <a:schemeClr val="lt2"/>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1" name="Google Shape;121;p20" descr="Logo&#10;&#10;Description automatically generated"/>
          <p:cNvPicPr preferRelativeResize="0"/>
          <p:nvPr/>
        </p:nvPicPr>
        <p:blipFill rotWithShape="1">
          <a:blip r:embed="rId3">
            <a:alphaModFix/>
          </a:blip>
          <a:srcRect/>
          <a:stretch/>
        </p:blipFill>
        <p:spPr>
          <a:xfrm>
            <a:off x="326766" y="6273146"/>
            <a:ext cx="1675056" cy="419786"/>
          </a:xfrm>
          <a:prstGeom prst="rect">
            <a:avLst/>
          </a:prstGeom>
          <a:noFill/>
          <a:ln>
            <a:noFill/>
          </a:ln>
        </p:spPr>
      </p:pic>
      <p:sp>
        <p:nvSpPr>
          <p:cNvPr id="122" name="Google Shape;122;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114300" y="328549"/>
            <a:ext cx="71163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2950"/>
              <a:buFont typeface="Calibri"/>
              <a:buNone/>
              <a:defRPr sz="295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26" name="Google Shape;126;p21" descr="A picture containing camera lens, night sky&#10;&#10;Description automatically generated"/>
          <p:cNvPicPr preferRelativeResize="0"/>
          <p:nvPr/>
        </p:nvPicPr>
        <p:blipFill rotWithShape="1">
          <a:blip r:embed="rId2">
            <a:alphaModFix/>
          </a:blip>
          <a:srcRect/>
          <a:stretch/>
        </p:blipFill>
        <p:spPr>
          <a:xfrm>
            <a:off x="8432801" y="0"/>
            <a:ext cx="3759200" cy="6032499"/>
          </a:xfrm>
          <a:prstGeom prst="rect">
            <a:avLst/>
          </a:prstGeom>
          <a:noFill/>
          <a:ln>
            <a:noFill/>
          </a:ln>
        </p:spPr>
      </p:pic>
      <p:pic>
        <p:nvPicPr>
          <p:cNvPr id="127" name="Google Shape;127;p21"/>
          <p:cNvPicPr preferRelativeResize="0"/>
          <p:nvPr/>
        </p:nvPicPr>
        <p:blipFill rotWithShape="1">
          <a:blip r:embed="rId3">
            <a:alphaModFix/>
          </a:blip>
          <a:srcRect/>
          <a:stretch/>
        </p:blipFill>
        <p:spPr>
          <a:xfrm>
            <a:off x="0" y="6045200"/>
            <a:ext cx="12192000" cy="812800"/>
          </a:xfrm>
          <a:prstGeom prst="rect">
            <a:avLst/>
          </a:prstGeom>
          <a:noFill/>
          <a:ln>
            <a:noFill/>
          </a:ln>
        </p:spPr>
      </p:pic>
      <p:pic>
        <p:nvPicPr>
          <p:cNvPr id="128" name="Google Shape;128;p21" descr="Logo&#10;&#10;Description automatically generated"/>
          <p:cNvPicPr preferRelativeResize="0"/>
          <p:nvPr/>
        </p:nvPicPr>
        <p:blipFill rotWithShape="1">
          <a:blip r:embed="rId4">
            <a:alphaModFix/>
          </a:blip>
          <a:srcRect/>
          <a:stretch/>
        </p:blipFill>
        <p:spPr>
          <a:xfrm>
            <a:off x="326766" y="6273146"/>
            <a:ext cx="1675056" cy="419786"/>
          </a:xfrm>
          <a:prstGeom prst="rect">
            <a:avLst/>
          </a:prstGeom>
          <a:noFill/>
          <a:ln>
            <a:noFill/>
          </a:ln>
        </p:spPr>
      </p:pic>
      <p:sp>
        <p:nvSpPr>
          <p:cNvPr id="129" name="Google Shape;129;p21"/>
          <p:cNvSpPr txBox="1"/>
          <p:nvPr/>
        </p:nvSpPr>
        <p:spPr>
          <a:xfrm>
            <a:off x="9033387" y="6300476"/>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Hiker Dk Blue">
  <p:cSld name="Divider - Hiker Dk Blue">
    <p:bg>
      <p:bgPr>
        <a:solidFill>
          <a:schemeClr val="lt1"/>
        </a:solidFill>
        <a:effectLst/>
      </p:bgPr>
    </p:bg>
    <p:spTree>
      <p:nvGrpSpPr>
        <p:cNvPr id="1" name="Shape 130"/>
        <p:cNvGrpSpPr/>
        <p:nvPr/>
      </p:nvGrpSpPr>
      <p:grpSpPr>
        <a:xfrm>
          <a:off x="0" y="0"/>
          <a:ext cx="0" cy="0"/>
          <a:chOff x="0" y="0"/>
          <a:chExt cx="0" cy="0"/>
        </a:xfrm>
      </p:grpSpPr>
      <p:pic>
        <p:nvPicPr>
          <p:cNvPr id="131" name="Google Shape;131;p22" descr="A person standing on a rock&#10;&#10;Description automatically generated with low confidence"/>
          <p:cNvPicPr preferRelativeResize="0"/>
          <p:nvPr/>
        </p:nvPicPr>
        <p:blipFill rotWithShape="1">
          <a:blip r:embed="rId2">
            <a:alphaModFix/>
          </a:blip>
          <a:srcRect l="22041" t="23241" r="22535" b="8480"/>
          <a:stretch/>
        </p:blipFill>
        <p:spPr>
          <a:xfrm>
            <a:off x="3137095" y="0"/>
            <a:ext cx="9054906" cy="6858000"/>
          </a:xfrm>
          <a:prstGeom prst="rect">
            <a:avLst/>
          </a:prstGeom>
          <a:noFill/>
          <a:ln>
            <a:noFill/>
          </a:ln>
        </p:spPr>
      </p:pic>
      <p:pic>
        <p:nvPicPr>
          <p:cNvPr id="132" name="Google Shape;132;p22" descr="Shape, circle&#10;&#10;Description automatically generated"/>
          <p:cNvPicPr preferRelativeResize="0"/>
          <p:nvPr/>
        </p:nvPicPr>
        <p:blipFill rotWithShape="1">
          <a:blip r:embed="rId3">
            <a:alphaModFix/>
          </a:blip>
          <a:srcRect/>
          <a:stretch/>
        </p:blipFill>
        <p:spPr>
          <a:xfrm>
            <a:off x="0" y="0"/>
            <a:ext cx="5793440" cy="6858000"/>
          </a:xfrm>
          <a:prstGeom prst="rect">
            <a:avLst/>
          </a:prstGeom>
          <a:noFill/>
          <a:ln>
            <a:noFill/>
          </a:ln>
        </p:spPr>
      </p:pic>
      <p:sp>
        <p:nvSpPr>
          <p:cNvPr id="133" name="Google Shape;133;p22"/>
          <p:cNvSpPr txBox="1">
            <a:spLocks noGrp="1"/>
          </p:cNvSpPr>
          <p:nvPr>
            <p:ph type="ctrTitle"/>
          </p:nvPr>
        </p:nvSpPr>
        <p:spPr>
          <a:xfrm>
            <a:off x="708992" y="2745928"/>
            <a:ext cx="4409700" cy="22635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34" name="Google Shape;134;p22" descr="Logo&#10;&#10;Description automatically generated"/>
          <p:cNvPicPr preferRelativeResize="0"/>
          <p:nvPr/>
        </p:nvPicPr>
        <p:blipFill rotWithShape="1">
          <a:blip r:embed="rId4">
            <a:alphaModFix/>
          </a:blip>
          <a:srcRect/>
          <a:stretch/>
        </p:blipFill>
        <p:spPr>
          <a:xfrm>
            <a:off x="326766" y="6273146"/>
            <a:ext cx="1675056" cy="41978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Column with Inset Images">
  <p:cSld name="1 Column with Inset Images">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a:stretch/>
        </p:blipFill>
        <p:spPr>
          <a:xfrm>
            <a:off x="0" y="6045200"/>
            <a:ext cx="12192000" cy="812800"/>
          </a:xfrm>
          <a:prstGeom prst="rect">
            <a:avLst/>
          </a:prstGeom>
          <a:noFill/>
          <a:ln>
            <a:noFill/>
          </a:ln>
        </p:spPr>
      </p:pic>
      <p:sp>
        <p:nvSpPr>
          <p:cNvPr id="20" name="Google Shape;20;p3"/>
          <p:cNvSpPr txBox="1">
            <a:spLocks noGrp="1"/>
          </p:cNvSpPr>
          <p:nvPr>
            <p:ph type="title"/>
          </p:nvPr>
        </p:nvSpPr>
        <p:spPr>
          <a:xfrm>
            <a:off x="490262" y="582489"/>
            <a:ext cx="6418216" cy="130692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400"/>
              <a:buFont typeface="Arial"/>
              <a:buNone/>
              <a:defRPr sz="4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3"/>
          <p:cNvSpPr txBox="1">
            <a:spLocks noGrp="1"/>
          </p:cNvSpPr>
          <p:nvPr>
            <p:ph type="body" idx="1"/>
          </p:nvPr>
        </p:nvSpPr>
        <p:spPr>
          <a:xfrm>
            <a:off x="490262" y="2042989"/>
            <a:ext cx="6418216" cy="380446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2"/>
              </a:buClr>
              <a:buSzPts val="2800"/>
              <a:buFont typeface="Arial"/>
              <a:buChar char="•"/>
              <a:defRPr sz="2800" b="0" i="0" u="none" strike="noStrike" cap="none">
                <a:solidFill>
                  <a:schemeClr val="lt2"/>
                </a:solidFill>
                <a:latin typeface="Arial"/>
                <a:ea typeface="Arial"/>
                <a:cs typeface="Arial"/>
                <a:sym typeface="Arial"/>
              </a:defRPr>
            </a:lvl1pPr>
            <a:lvl2pPr marL="914400" marR="0" lvl="1" indent="-381000" algn="l" rtl="0">
              <a:lnSpc>
                <a:spcPct val="90000"/>
              </a:lnSpc>
              <a:spcBef>
                <a:spcPts val="500"/>
              </a:spcBef>
              <a:spcAft>
                <a:spcPts val="0"/>
              </a:spcAft>
              <a:buClr>
                <a:schemeClr val="lt2"/>
              </a:buClr>
              <a:buSzPts val="2400"/>
              <a:buFont typeface="Arial"/>
              <a:buChar char="•"/>
              <a:defRPr sz="2400" b="0" i="0" u="none" strike="noStrike" cap="none">
                <a:solidFill>
                  <a:schemeClr val="lt2"/>
                </a:solidFill>
                <a:latin typeface="Arial"/>
                <a:ea typeface="Arial"/>
                <a:cs typeface="Arial"/>
                <a:sym typeface="Arial"/>
              </a:defRPr>
            </a:lvl2pPr>
            <a:lvl3pPr marL="1371600" marR="0" lvl="2" indent="-355600" algn="l" rtl="0">
              <a:lnSpc>
                <a:spcPct val="90000"/>
              </a:lnSpc>
              <a:spcBef>
                <a:spcPts val="5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3pPr>
            <a:lvl4pPr marL="1828800" marR="0" lvl="3" indent="-342900" algn="l" rtl="0">
              <a:lnSpc>
                <a:spcPct val="90000"/>
              </a:lnSpc>
              <a:spcBef>
                <a:spcPts val="5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4pPr>
            <a:lvl5pPr marL="2286000" marR="0" lvl="4" indent="-342900" algn="l" rtl="0">
              <a:lnSpc>
                <a:spcPct val="90000"/>
              </a:lnSpc>
              <a:spcBef>
                <a:spcPts val="5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2" name="Google Shape;22;p3" descr="Logo&#10;&#10;Description automatically generated"/>
          <p:cNvPicPr preferRelativeResize="0"/>
          <p:nvPr/>
        </p:nvPicPr>
        <p:blipFill rotWithShape="1">
          <a:blip r:embed="rId3">
            <a:alphaModFix/>
          </a:blip>
          <a:srcRect/>
          <a:stretch/>
        </p:blipFill>
        <p:spPr>
          <a:xfrm>
            <a:off x="326766" y="6273146"/>
            <a:ext cx="1675056" cy="419786"/>
          </a:xfrm>
          <a:prstGeom prst="rect">
            <a:avLst/>
          </a:prstGeom>
          <a:noFill/>
          <a:ln>
            <a:noFill/>
          </a:ln>
        </p:spPr>
      </p:pic>
      <p:sp>
        <p:nvSpPr>
          <p:cNvPr id="23" name="Google Shape;23;p3"/>
          <p:cNvSpPr txBox="1">
            <a:spLocks noGrp="1"/>
          </p:cNvSpPr>
          <p:nvPr>
            <p:ph type="sldNum" idx="12"/>
          </p:nvPr>
        </p:nvSpPr>
        <p:spPr>
          <a:xfrm>
            <a:off x="9033387" y="6336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Column with Image">
  <p:cSld name="2 Column with Image">
    <p:spTree>
      <p:nvGrpSpPr>
        <p:cNvPr id="1" name="Shape 135"/>
        <p:cNvGrpSpPr/>
        <p:nvPr/>
      </p:nvGrpSpPr>
      <p:grpSpPr>
        <a:xfrm>
          <a:off x="0" y="0"/>
          <a:ext cx="0" cy="0"/>
          <a:chOff x="0" y="0"/>
          <a:chExt cx="0" cy="0"/>
        </a:xfrm>
      </p:grpSpPr>
      <p:pic>
        <p:nvPicPr>
          <p:cNvPr id="136" name="Google Shape;136;p23"/>
          <p:cNvPicPr preferRelativeResize="0"/>
          <p:nvPr/>
        </p:nvPicPr>
        <p:blipFill rotWithShape="1">
          <a:blip r:embed="rId2">
            <a:alphaModFix/>
          </a:blip>
          <a:srcRect/>
          <a:stretch/>
        </p:blipFill>
        <p:spPr>
          <a:xfrm>
            <a:off x="0" y="6045200"/>
            <a:ext cx="12192000" cy="812800"/>
          </a:xfrm>
          <a:prstGeom prst="rect">
            <a:avLst/>
          </a:prstGeom>
          <a:noFill/>
          <a:ln>
            <a:noFill/>
          </a:ln>
        </p:spPr>
      </p:pic>
      <p:sp>
        <p:nvSpPr>
          <p:cNvPr id="137" name="Google Shape;137;p23"/>
          <p:cNvSpPr txBox="1">
            <a:spLocks noGrp="1"/>
          </p:cNvSpPr>
          <p:nvPr>
            <p:ph type="title"/>
          </p:nvPr>
        </p:nvSpPr>
        <p:spPr>
          <a:xfrm>
            <a:off x="490262" y="582489"/>
            <a:ext cx="6418200" cy="13068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2"/>
              </a:buClr>
              <a:buSzPts val="4400"/>
              <a:buFont typeface="Calibri"/>
              <a:buNone/>
              <a:defRPr>
                <a:solidFill>
                  <a:schemeClr val="lt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p23"/>
          <p:cNvSpPr txBox="1">
            <a:spLocks noGrp="1"/>
          </p:cNvSpPr>
          <p:nvPr>
            <p:ph type="body" idx="1"/>
          </p:nvPr>
        </p:nvSpPr>
        <p:spPr>
          <a:xfrm>
            <a:off x="490262" y="2042989"/>
            <a:ext cx="6418200" cy="38046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lt2"/>
              </a:buClr>
              <a:buSzPts val="2800"/>
              <a:buChar char="•"/>
              <a:defRPr>
                <a:solidFill>
                  <a:schemeClr val="lt2"/>
                </a:solidFill>
              </a:defRPr>
            </a:lvl1pPr>
            <a:lvl2pPr marL="914400" lvl="1" indent="-381000" algn="l" rtl="0">
              <a:lnSpc>
                <a:spcPct val="90000"/>
              </a:lnSpc>
              <a:spcBef>
                <a:spcPts val="500"/>
              </a:spcBef>
              <a:spcAft>
                <a:spcPts val="0"/>
              </a:spcAft>
              <a:buClr>
                <a:schemeClr val="lt2"/>
              </a:buClr>
              <a:buSzPts val="2400"/>
              <a:buChar char="•"/>
              <a:defRPr>
                <a:solidFill>
                  <a:schemeClr val="lt2"/>
                </a:solidFill>
              </a:defRPr>
            </a:lvl2pPr>
            <a:lvl3pPr marL="1371600" lvl="2" indent="-355600" algn="l" rtl="0">
              <a:lnSpc>
                <a:spcPct val="90000"/>
              </a:lnSpc>
              <a:spcBef>
                <a:spcPts val="500"/>
              </a:spcBef>
              <a:spcAft>
                <a:spcPts val="0"/>
              </a:spcAft>
              <a:buClr>
                <a:schemeClr val="lt2"/>
              </a:buClr>
              <a:buSzPts val="2000"/>
              <a:buChar char="•"/>
              <a:defRPr>
                <a:solidFill>
                  <a:schemeClr val="lt2"/>
                </a:solidFill>
              </a:defRPr>
            </a:lvl3pPr>
            <a:lvl4pPr marL="1828800" lvl="3" indent="-342900" algn="l" rtl="0">
              <a:lnSpc>
                <a:spcPct val="90000"/>
              </a:lnSpc>
              <a:spcBef>
                <a:spcPts val="500"/>
              </a:spcBef>
              <a:spcAft>
                <a:spcPts val="0"/>
              </a:spcAft>
              <a:buClr>
                <a:schemeClr val="lt2"/>
              </a:buClr>
              <a:buSzPts val="1800"/>
              <a:buChar char="•"/>
              <a:defRPr>
                <a:solidFill>
                  <a:schemeClr val="lt2"/>
                </a:solidFill>
              </a:defRPr>
            </a:lvl4pPr>
            <a:lvl5pPr marL="2286000" lvl="4" indent="-342900" algn="l" rtl="0">
              <a:lnSpc>
                <a:spcPct val="90000"/>
              </a:lnSpc>
              <a:spcBef>
                <a:spcPts val="500"/>
              </a:spcBef>
              <a:spcAft>
                <a:spcPts val="0"/>
              </a:spcAft>
              <a:buClr>
                <a:schemeClr val="lt2"/>
              </a:buClr>
              <a:buSzPts val="1800"/>
              <a:buChar char="•"/>
              <a:defRPr>
                <a:solidFill>
                  <a:schemeClr val="lt2"/>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39" name="Google Shape;139;p23" descr="Logo&#10;&#10;Description automatically generated"/>
          <p:cNvPicPr preferRelativeResize="0"/>
          <p:nvPr/>
        </p:nvPicPr>
        <p:blipFill rotWithShape="1">
          <a:blip r:embed="rId3">
            <a:alphaModFix/>
          </a:blip>
          <a:srcRect/>
          <a:stretch/>
        </p:blipFill>
        <p:spPr>
          <a:xfrm>
            <a:off x="326766" y="6273146"/>
            <a:ext cx="1675056" cy="419786"/>
          </a:xfrm>
          <a:prstGeom prst="rect">
            <a:avLst/>
          </a:prstGeom>
          <a:noFill/>
          <a:ln>
            <a:noFill/>
          </a:ln>
        </p:spPr>
      </p:pic>
      <p:sp>
        <p:nvSpPr>
          <p:cNvPr id="140" name="Google Shape;140;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 Column with Inset Images">
  <p:cSld name="1 Column with Inset Images">
    <p:spTree>
      <p:nvGrpSpPr>
        <p:cNvPr id="1" name="Shape 142"/>
        <p:cNvGrpSpPr/>
        <p:nvPr/>
      </p:nvGrpSpPr>
      <p:grpSpPr>
        <a:xfrm>
          <a:off x="0" y="0"/>
          <a:ext cx="0" cy="0"/>
          <a:chOff x="0" y="0"/>
          <a:chExt cx="0" cy="0"/>
        </a:xfrm>
      </p:grpSpPr>
      <p:pic>
        <p:nvPicPr>
          <p:cNvPr id="143" name="Google Shape;143;p24"/>
          <p:cNvPicPr preferRelativeResize="0"/>
          <p:nvPr/>
        </p:nvPicPr>
        <p:blipFill rotWithShape="1">
          <a:blip r:embed="rId2">
            <a:alphaModFix/>
          </a:blip>
          <a:srcRect/>
          <a:stretch/>
        </p:blipFill>
        <p:spPr>
          <a:xfrm>
            <a:off x="0" y="6045200"/>
            <a:ext cx="12192000" cy="812800"/>
          </a:xfrm>
          <a:prstGeom prst="rect">
            <a:avLst/>
          </a:prstGeom>
          <a:noFill/>
          <a:ln>
            <a:noFill/>
          </a:ln>
        </p:spPr>
      </p:pic>
      <p:sp>
        <p:nvSpPr>
          <p:cNvPr id="144" name="Google Shape;144;p24"/>
          <p:cNvSpPr txBox="1">
            <a:spLocks noGrp="1"/>
          </p:cNvSpPr>
          <p:nvPr>
            <p:ph type="title"/>
          </p:nvPr>
        </p:nvSpPr>
        <p:spPr>
          <a:xfrm>
            <a:off x="490262" y="582489"/>
            <a:ext cx="6418200" cy="13068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2"/>
              </a:buClr>
              <a:buSzPts val="4400"/>
              <a:buFont typeface="Calibri"/>
              <a:buNone/>
              <a:defRPr>
                <a:solidFill>
                  <a:schemeClr val="lt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p24"/>
          <p:cNvSpPr txBox="1">
            <a:spLocks noGrp="1"/>
          </p:cNvSpPr>
          <p:nvPr>
            <p:ph type="body" idx="1"/>
          </p:nvPr>
        </p:nvSpPr>
        <p:spPr>
          <a:xfrm>
            <a:off x="490262" y="2042989"/>
            <a:ext cx="6418200" cy="38046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lt2"/>
              </a:buClr>
              <a:buSzPts val="2800"/>
              <a:buChar char="•"/>
              <a:defRPr>
                <a:solidFill>
                  <a:schemeClr val="lt2"/>
                </a:solidFill>
              </a:defRPr>
            </a:lvl1pPr>
            <a:lvl2pPr marL="914400" lvl="1" indent="-381000" algn="l" rtl="0">
              <a:lnSpc>
                <a:spcPct val="90000"/>
              </a:lnSpc>
              <a:spcBef>
                <a:spcPts val="500"/>
              </a:spcBef>
              <a:spcAft>
                <a:spcPts val="0"/>
              </a:spcAft>
              <a:buClr>
                <a:schemeClr val="lt2"/>
              </a:buClr>
              <a:buSzPts val="2400"/>
              <a:buChar char="•"/>
              <a:defRPr>
                <a:solidFill>
                  <a:schemeClr val="lt2"/>
                </a:solidFill>
              </a:defRPr>
            </a:lvl2pPr>
            <a:lvl3pPr marL="1371600" lvl="2" indent="-355600" algn="l" rtl="0">
              <a:lnSpc>
                <a:spcPct val="90000"/>
              </a:lnSpc>
              <a:spcBef>
                <a:spcPts val="500"/>
              </a:spcBef>
              <a:spcAft>
                <a:spcPts val="0"/>
              </a:spcAft>
              <a:buClr>
                <a:schemeClr val="lt2"/>
              </a:buClr>
              <a:buSzPts val="2000"/>
              <a:buChar char="•"/>
              <a:defRPr>
                <a:solidFill>
                  <a:schemeClr val="lt2"/>
                </a:solidFill>
              </a:defRPr>
            </a:lvl3pPr>
            <a:lvl4pPr marL="1828800" lvl="3" indent="-342900" algn="l" rtl="0">
              <a:lnSpc>
                <a:spcPct val="90000"/>
              </a:lnSpc>
              <a:spcBef>
                <a:spcPts val="500"/>
              </a:spcBef>
              <a:spcAft>
                <a:spcPts val="0"/>
              </a:spcAft>
              <a:buClr>
                <a:schemeClr val="lt2"/>
              </a:buClr>
              <a:buSzPts val="1800"/>
              <a:buChar char="•"/>
              <a:defRPr>
                <a:solidFill>
                  <a:schemeClr val="lt2"/>
                </a:solidFill>
              </a:defRPr>
            </a:lvl4pPr>
            <a:lvl5pPr marL="2286000" lvl="4" indent="-342900" algn="l" rtl="0">
              <a:lnSpc>
                <a:spcPct val="90000"/>
              </a:lnSpc>
              <a:spcBef>
                <a:spcPts val="500"/>
              </a:spcBef>
              <a:spcAft>
                <a:spcPts val="0"/>
              </a:spcAft>
              <a:buClr>
                <a:schemeClr val="lt2"/>
              </a:buClr>
              <a:buSzPts val="1800"/>
              <a:buChar char="•"/>
              <a:defRPr>
                <a:solidFill>
                  <a:schemeClr val="lt2"/>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46" name="Google Shape;146;p24" descr="Logo&#10;&#10;Description automatically generated"/>
          <p:cNvPicPr preferRelativeResize="0"/>
          <p:nvPr/>
        </p:nvPicPr>
        <p:blipFill rotWithShape="1">
          <a:blip r:embed="rId3">
            <a:alphaModFix/>
          </a:blip>
          <a:srcRect/>
          <a:stretch/>
        </p:blipFill>
        <p:spPr>
          <a:xfrm>
            <a:off x="326766" y="6273146"/>
            <a:ext cx="1675056" cy="419786"/>
          </a:xfrm>
          <a:prstGeom prst="rect">
            <a:avLst/>
          </a:prstGeom>
          <a:noFill/>
          <a:ln>
            <a:noFill/>
          </a:ln>
        </p:spPr>
      </p:pic>
      <p:sp>
        <p:nvSpPr>
          <p:cNvPr id="147" name="Google Shape;147;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8"/>
        <p:cNvGrpSpPr/>
        <p:nvPr/>
      </p:nvGrpSpPr>
      <p:grpSpPr>
        <a:xfrm>
          <a:off x="0" y="0"/>
          <a:ext cx="0" cy="0"/>
          <a:chOff x="0" y="0"/>
          <a:chExt cx="0" cy="0"/>
        </a:xfrm>
      </p:grpSpPr>
      <p:sp>
        <p:nvSpPr>
          <p:cNvPr id="149" name="Google Shape;149;p2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0" name="Google Shape;150;p2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51" name="Google Shape;151;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 name="Google Shape;156;p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7" name="Google Shape;157;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2" name="Google Shape;162;p2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3" name="Google Shape;163;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4" name="Google Shape;164;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5" name="Google Shape;165;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8" name="Google Shape;168;p2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9" name="Google Shape;169;p2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0" name="Google Shape;170;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1" name="Google Shape;171;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2" name="Google Shape;172;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5" name="Google Shape;175;p2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76" name="Google Shape;176;p2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7" name="Google Shape;177;p2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78" name="Google Shape;178;p2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9" name="Google Shape;179;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0" name="Google Shape;180;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1" name="Google Shape;181;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4" name="Google Shape;184;p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5" name="Google Shape;185;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8" name="Google Shape;188;p3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89" name="Google Shape;189;p3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90" name="Google Shape;190;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1" name="Google Shape;191;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2" name="Google Shape;192;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5" name="Google Shape;195;p32"/>
          <p:cNvSpPr>
            <a:spLocks noGrp="1"/>
          </p:cNvSpPr>
          <p:nvPr>
            <p:ph type="pic" idx="2"/>
          </p:nvPr>
        </p:nvSpPr>
        <p:spPr>
          <a:xfrm>
            <a:off x="5183188" y="987425"/>
            <a:ext cx="6172200" cy="4873500"/>
          </a:xfrm>
          <a:prstGeom prst="rect">
            <a:avLst/>
          </a:prstGeom>
          <a:noFill/>
          <a:ln>
            <a:noFill/>
          </a:ln>
        </p:spPr>
      </p:sp>
      <p:sp>
        <p:nvSpPr>
          <p:cNvPr id="196" name="Google Shape;196;p3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97" name="Google Shape;197;p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8" name="Google Shape;198;p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9" name="Google Shape;199;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Onl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 name="Google Shape;29;p4" descr="A picture containing person, brass&#10;&#10;Description automatically generated"/>
          <p:cNvPicPr preferRelativeResize="0"/>
          <p:nvPr/>
        </p:nvPicPr>
        <p:blipFill rotWithShape="1">
          <a:blip r:embed="rId2">
            <a:alphaModFix/>
          </a:blip>
          <a:srcRect/>
          <a:stretch/>
        </p:blipFill>
        <p:spPr>
          <a:xfrm>
            <a:off x="0" y="-3574"/>
            <a:ext cx="12185650" cy="6861575"/>
          </a:xfrm>
          <a:prstGeom prst="rect">
            <a:avLst/>
          </a:prstGeom>
          <a:noFill/>
          <a:ln>
            <a:noFill/>
          </a:ln>
        </p:spPr>
      </p:pic>
      <p:sp>
        <p:nvSpPr>
          <p:cNvPr id="30" name="Google Shape;30;p4"/>
          <p:cNvSpPr txBox="1">
            <a:spLocks noGrp="1"/>
          </p:cNvSpPr>
          <p:nvPr>
            <p:ph type="title" idx="2"/>
          </p:nvPr>
        </p:nvSpPr>
        <p:spPr>
          <a:xfrm>
            <a:off x="984450" y="1570700"/>
            <a:ext cx="6042300" cy="1728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4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p3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3" name="Google Shape;203;p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4" name="Google Shape;204;p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5" name="Google Shape;205;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6"/>
        <p:cNvGrpSpPr/>
        <p:nvPr/>
      </p:nvGrpSpPr>
      <p:grpSpPr>
        <a:xfrm>
          <a:off x="0" y="0"/>
          <a:ext cx="0" cy="0"/>
          <a:chOff x="0" y="0"/>
          <a:chExt cx="0" cy="0"/>
        </a:xfrm>
      </p:grpSpPr>
      <p:sp>
        <p:nvSpPr>
          <p:cNvPr id="207" name="Google Shape;207;p3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8" name="Google Shape;208;p3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9" name="Google Shape;209;p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0" name="Google Shape;210;p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1" name="Google Shape;211;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4">
  <p:cSld name="OBJECT_4">
    <p:spTree>
      <p:nvGrpSpPr>
        <p:cNvPr id="1" name="Shape 212"/>
        <p:cNvGrpSpPr/>
        <p:nvPr/>
      </p:nvGrpSpPr>
      <p:grpSpPr>
        <a:xfrm>
          <a:off x="0" y="0"/>
          <a:ext cx="0" cy="0"/>
          <a:chOff x="0" y="0"/>
          <a:chExt cx="0" cy="0"/>
        </a:xfrm>
      </p:grpSpPr>
      <p:sp>
        <p:nvSpPr>
          <p:cNvPr id="213" name="Google Shape;213;p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p3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5" name="Google Shape;215;p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6" name="Google Shape;216;p35"/>
          <p:cNvSpPr txBox="1">
            <a:spLocks noGrp="1"/>
          </p:cNvSpPr>
          <p:nvPr>
            <p:ph type="ftr" idx="11"/>
          </p:nvPr>
        </p:nvSpPr>
        <p:spPr>
          <a:xfrm>
            <a:off x="8991600" y="6356350"/>
            <a:ext cx="2362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7" name="Google Shape;217;p35"/>
          <p:cNvSpPr txBox="1">
            <a:spLocks noGrp="1"/>
          </p:cNvSpPr>
          <p:nvPr>
            <p:ph type="sldNum" idx="12"/>
          </p:nvPr>
        </p:nvSpPr>
        <p:spPr>
          <a:xfrm>
            <a:off x="4724400" y="6356350"/>
            <a:ext cx="2743200" cy="276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5">
  <p:cSld name="OBJECT_5">
    <p:spTree>
      <p:nvGrpSpPr>
        <p:cNvPr id="1" name="Shape 218"/>
        <p:cNvGrpSpPr/>
        <p:nvPr/>
      </p:nvGrpSpPr>
      <p:grpSpPr>
        <a:xfrm>
          <a:off x="0" y="0"/>
          <a:ext cx="0" cy="0"/>
          <a:chOff x="0" y="0"/>
          <a:chExt cx="0" cy="0"/>
        </a:xfrm>
      </p:grpSpPr>
      <p:sp>
        <p:nvSpPr>
          <p:cNvPr id="219" name="Google Shape;219;p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0" name="Google Shape;220;p3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1" name="Google Shape;221;p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2" name="Google Shape;222;p36"/>
          <p:cNvSpPr txBox="1">
            <a:spLocks noGrp="1"/>
          </p:cNvSpPr>
          <p:nvPr>
            <p:ph type="ftr" idx="11"/>
          </p:nvPr>
        </p:nvSpPr>
        <p:spPr>
          <a:xfrm>
            <a:off x="8991600" y="6356350"/>
            <a:ext cx="2362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3" name="Google Shape;223;p36"/>
          <p:cNvSpPr txBox="1">
            <a:spLocks noGrp="1"/>
          </p:cNvSpPr>
          <p:nvPr>
            <p:ph type="sldNum" idx="12"/>
          </p:nvPr>
        </p:nvSpPr>
        <p:spPr>
          <a:xfrm>
            <a:off x="4724400" y="6356350"/>
            <a:ext cx="2743200" cy="276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8">
  <p:cSld name="OBJECT_8">
    <p:spTree>
      <p:nvGrpSpPr>
        <p:cNvPr id="1" name="Shape 224"/>
        <p:cNvGrpSpPr/>
        <p:nvPr/>
      </p:nvGrpSpPr>
      <p:grpSpPr>
        <a:xfrm>
          <a:off x="0" y="0"/>
          <a:ext cx="0" cy="0"/>
          <a:chOff x="0" y="0"/>
          <a:chExt cx="0" cy="0"/>
        </a:xfrm>
      </p:grpSpPr>
      <p:sp>
        <p:nvSpPr>
          <p:cNvPr id="225" name="Google Shape;225;p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6" name="Google Shape;226;p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7" name="Google Shape;227;p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8" name="Google Shape;228;p37"/>
          <p:cNvSpPr txBox="1">
            <a:spLocks noGrp="1"/>
          </p:cNvSpPr>
          <p:nvPr>
            <p:ph type="ftr" idx="11"/>
          </p:nvPr>
        </p:nvSpPr>
        <p:spPr>
          <a:xfrm>
            <a:off x="8991600" y="6356350"/>
            <a:ext cx="2362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9" name="Google Shape;229;p37"/>
          <p:cNvSpPr txBox="1">
            <a:spLocks noGrp="1"/>
          </p:cNvSpPr>
          <p:nvPr>
            <p:ph type="sldNum" idx="12"/>
          </p:nvPr>
        </p:nvSpPr>
        <p:spPr>
          <a:xfrm>
            <a:off x="4724400" y="6356350"/>
            <a:ext cx="2743200" cy="276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7">
  <p:cSld name="OBJECT_7">
    <p:spTree>
      <p:nvGrpSpPr>
        <p:cNvPr id="1" name="Shape 230"/>
        <p:cNvGrpSpPr/>
        <p:nvPr/>
      </p:nvGrpSpPr>
      <p:grpSpPr>
        <a:xfrm>
          <a:off x="0" y="0"/>
          <a:ext cx="0" cy="0"/>
          <a:chOff x="0" y="0"/>
          <a:chExt cx="0" cy="0"/>
        </a:xfrm>
      </p:grpSpPr>
      <p:sp>
        <p:nvSpPr>
          <p:cNvPr id="231" name="Google Shape;231;p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2" name="Google Shape;232;p3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3" name="Google Shape;233;p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4" name="Google Shape;234;p38"/>
          <p:cNvSpPr txBox="1">
            <a:spLocks noGrp="1"/>
          </p:cNvSpPr>
          <p:nvPr>
            <p:ph type="ftr" idx="11"/>
          </p:nvPr>
        </p:nvSpPr>
        <p:spPr>
          <a:xfrm>
            <a:off x="8991600" y="6356350"/>
            <a:ext cx="2362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5" name="Google Shape;235;p38"/>
          <p:cNvSpPr txBox="1">
            <a:spLocks noGrp="1"/>
          </p:cNvSpPr>
          <p:nvPr>
            <p:ph type="sldNum" idx="12"/>
          </p:nvPr>
        </p:nvSpPr>
        <p:spPr>
          <a:xfrm>
            <a:off x="4724400" y="6356350"/>
            <a:ext cx="2743200" cy="276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9">
  <p:cSld name="OBJECT_9">
    <p:spTree>
      <p:nvGrpSpPr>
        <p:cNvPr id="1" name="Shape 236"/>
        <p:cNvGrpSpPr/>
        <p:nvPr/>
      </p:nvGrpSpPr>
      <p:grpSpPr>
        <a:xfrm>
          <a:off x="0" y="0"/>
          <a:ext cx="0" cy="0"/>
          <a:chOff x="0" y="0"/>
          <a:chExt cx="0" cy="0"/>
        </a:xfrm>
      </p:grpSpPr>
      <p:sp>
        <p:nvSpPr>
          <p:cNvPr id="237" name="Google Shape;237;p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8" name="Google Shape;238;p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9" name="Google Shape;239;p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0" name="Google Shape;240;p39"/>
          <p:cNvSpPr txBox="1">
            <a:spLocks noGrp="1"/>
          </p:cNvSpPr>
          <p:nvPr>
            <p:ph type="ftr" idx="11"/>
          </p:nvPr>
        </p:nvSpPr>
        <p:spPr>
          <a:xfrm>
            <a:off x="8991600" y="6356350"/>
            <a:ext cx="2362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p39"/>
          <p:cNvSpPr txBox="1">
            <a:spLocks noGrp="1"/>
          </p:cNvSpPr>
          <p:nvPr>
            <p:ph type="sldNum" idx="12"/>
          </p:nvPr>
        </p:nvSpPr>
        <p:spPr>
          <a:xfrm>
            <a:off x="4724400" y="6356350"/>
            <a:ext cx="2743200" cy="276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10">
  <p:cSld name="OBJECT_10">
    <p:spTree>
      <p:nvGrpSpPr>
        <p:cNvPr id="1" name="Shape 242"/>
        <p:cNvGrpSpPr/>
        <p:nvPr/>
      </p:nvGrpSpPr>
      <p:grpSpPr>
        <a:xfrm>
          <a:off x="0" y="0"/>
          <a:ext cx="0" cy="0"/>
          <a:chOff x="0" y="0"/>
          <a:chExt cx="0" cy="0"/>
        </a:xfrm>
      </p:grpSpPr>
      <p:sp>
        <p:nvSpPr>
          <p:cNvPr id="243" name="Google Shape;243;p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4" name="Google Shape;244;p4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5" name="Google Shape;245;p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6" name="Google Shape;246;p40"/>
          <p:cNvSpPr txBox="1">
            <a:spLocks noGrp="1"/>
          </p:cNvSpPr>
          <p:nvPr>
            <p:ph type="ftr" idx="11"/>
          </p:nvPr>
        </p:nvSpPr>
        <p:spPr>
          <a:xfrm>
            <a:off x="8991600" y="6356350"/>
            <a:ext cx="2362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7" name="Google Shape;247;p40"/>
          <p:cNvSpPr txBox="1">
            <a:spLocks noGrp="1"/>
          </p:cNvSpPr>
          <p:nvPr>
            <p:ph type="sldNum" idx="12"/>
          </p:nvPr>
        </p:nvSpPr>
        <p:spPr>
          <a:xfrm>
            <a:off x="4724400" y="6356350"/>
            <a:ext cx="2743200" cy="276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lor Block, Callout, Text - Dk Lt Blue">
  <p:cSld name="Color Block, Callout, Text - Dk Lt Blue">
    <p:spTree>
      <p:nvGrpSpPr>
        <p:cNvPr id="1" name="Shape 31"/>
        <p:cNvGrpSpPr/>
        <p:nvPr/>
      </p:nvGrpSpPr>
      <p:grpSpPr>
        <a:xfrm>
          <a:off x="0" y="0"/>
          <a:ext cx="0" cy="0"/>
          <a:chOff x="0" y="0"/>
          <a:chExt cx="0" cy="0"/>
        </a:xfrm>
      </p:grpSpPr>
      <p:pic>
        <p:nvPicPr>
          <p:cNvPr id="32" name="Google Shape;32;p5"/>
          <p:cNvPicPr preferRelativeResize="0"/>
          <p:nvPr/>
        </p:nvPicPr>
        <p:blipFill rotWithShape="1">
          <a:blip r:embed="rId2">
            <a:alphaModFix/>
          </a:blip>
          <a:srcRect/>
          <a:stretch/>
        </p:blipFill>
        <p:spPr>
          <a:xfrm>
            <a:off x="0" y="6045200"/>
            <a:ext cx="12192000" cy="812800"/>
          </a:xfrm>
          <a:prstGeom prst="rect">
            <a:avLst/>
          </a:prstGeom>
          <a:noFill/>
          <a:ln>
            <a:noFill/>
          </a:ln>
        </p:spPr>
      </p:pic>
      <p:sp>
        <p:nvSpPr>
          <p:cNvPr id="33" name="Google Shape;33;p5"/>
          <p:cNvSpPr txBox="1">
            <a:spLocks noGrp="1"/>
          </p:cNvSpPr>
          <p:nvPr>
            <p:ph type="title"/>
          </p:nvPr>
        </p:nvSpPr>
        <p:spPr>
          <a:xfrm>
            <a:off x="490262" y="582489"/>
            <a:ext cx="11206438" cy="130692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400"/>
              <a:buFont typeface="Arial"/>
              <a:buNone/>
              <a:defRPr sz="4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5"/>
          <p:cNvSpPr txBox="1">
            <a:spLocks noGrp="1"/>
          </p:cNvSpPr>
          <p:nvPr>
            <p:ph type="body" idx="1"/>
          </p:nvPr>
        </p:nvSpPr>
        <p:spPr>
          <a:xfrm>
            <a:off x="490262" y="2042989"/>
            <a:ext cx="11206438" cy="380446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2"/>
              </a:buClr>
              <a:buSzPts val="2800"/>
              <a:buFont typeface="Arial"/>
              <a:buChar char="•"/>
              <a:defRPr sz="2800" b="0" i="0" u="none" strike="noStrike" cap="none">
                <a:solidFill>
                  <a:schemeClr val="lt2"/>
                </a:solidFill>
                <a:latin typeface="Arial"/>
                <a:ea typeface="Arial"/>
                <a:cs typeface="Arial"/>
                <a:sym typeface="Arial"/>
              </a:defRPr>
            </a:lvl1pPr>
            <a:lvl2pPr marL="914400" marR="0" lvl="1" indent="-381000" algn="l" rtl="0">
              <a:lnSpc>
                <a:spcPct val="90000"/>
              </a:lnSpc>
              <a:spcBef>
                <a:spcPts val="500"/>
              </a:spcBef>
              <a:spcAft>
                <a:spcPts val="0"/>
              </a:spcAft>
              <a:buClr>
                <a:schemeClr val="lt2"/>
              </a:buClr>
              <a:buSzPts val="2400"/>
              <a:buFont typeface="Arial"/>
              <a:buChar char="•"/>
              <a:defRPr sz="2400" b="0" i="0" u="none" strike="noStrike" cap="none">
                <a:solidFill>
                  <a:schemeClr val="lt2"/>
                </a:solidFill>
                <a:latin typeface="Arial"/>
                <a:ea typeface="Arial"/>
                <a:cs typeface="Arial"/>
                <a:sym typeface="Arial"/>
              </a:defRPr>
            </a:lvl2pPr>
            <a:lvl3pPr marL="1371600" marR="0" lvl="2" indent="-355600" algn="l" rtl="0">
              <a:lnSpc>
                <a:spcPct val="90000"/>
              </a:lnSpc>
              <a:spcBef>
                <a:spcPts val="5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3pPr>
            <a:lvl4pPr marL="1828800" marR="0" lvl="3" indent="-342900" algn="l" rtl="0">
              <a:lnSpc>
                <a:spcPct val="90000"/>
              </a:lnSpc>
              <a:spcBef>
                <a:spcPts val="5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4pPr>
            <a:lvl5pPr marL="2286000" marR="0" lvl="4" indent="-342900" algn="l" rtl="0">
              <a:lnSpc>
                <a:spcPct val="90000"/>
              </a:lnSpc>
              <a:spcBef>
                <a:spcPts val="5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5" name="Google Shape;35;p5" descr="Logo&#10;&#10;Description automatically generated"/>
          <p:cNvPicPr preferRelativeResize="0"/>
          <p:nvPr/>
        </p:nvPicPr>
        <p:blipFill rotWithShape="1">
          <a:blip r:embed="rId3">
            <a:alphaModFix/>
          </a:blip>
          <a:srcRect/>
          <a:stretch/>
        </p:blipFill>
        <p:spPr>
          <a:xfrm>
            <a:off x="326766" y="6273146"/>
            <a:ext cx="1675056" cy="419786"/>
          </a:xfrm>
          <a:prstGeom prst="rect">
            <a:avLst/>
          </a:prstGeom>
          <a:noFill/>
          <a:ln>
            <a:noFill/>
          </a:ln>
        </p:spPr>
      </p:pic>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lumn with Image">
  <p:cSld name="2 Column with Image">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a:stretch/>
        </p:blipFill>
        <p:spPr>
          <a:xfrm>
            <a:off x="0" y="6045200"/>
            <a:ext cx="12192000" cy="812800"/>
          </a:xfrm>
          <a:prstGeom prst="rect">
            <a:avLst/>
          </a:prstGeom>
          <a:noFill/>
          <a:ln>
            <a:noFill/>
          </a:ln>
        </p:spPr>
      </p:pic>
      <p:sp>
        <p:nvSpPr>
          <p:cNvPr id="39" name="Google Shape;39;p6"/>
          <p:cNvSpPr txBox="1">
            <a:spLocks noGrp="1"/>
          </p:cNvSpPr>
          <p:nvPr>
            <p:ph type="title"/>
          </p:nvPr>
        </p:nvSpPr>
        <p:spPr>
          <a:xfrm>
            <a:off x="490262" y="582489"/>
            <a:ext cx="6418216" cy="130692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400"/>
              <a:buFont typeface="Arial"/>
              <a:buNone/>
              <a:defRPr sz="4400" b="1"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6"/>
          <p:cNvSpPr txBox="1">
            <a:spLocks noGrp="1"/>
          </p:cNvSpPr>
          <p:nvPr>
            <p:ph type="body" idx="1"/>
          </p:nvPr>
        </p:nvSpPr>
        <p:spPr>
          <a:xfrm>
            <a:off x="490262" y="2042989"/>
            <a:ext cx="6418216" cy="380446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2"/>
              </a:buClr>
              <a:buSzPts val="2800"/>
              <a:buFont typeface="Arial"/>
              <a:buChar char="•"/>
              <a:defRPr sz="2800" b="0" i="0" u="none" strike="noStrike" cap="none">
                <a:solidFill>
                  <a:schemeClr val="lt2"/>
                </a:solidFill>
                <a:latin typeface="Arial"/>
                <a:ea typeface="Arial"/>
                <a:cs typeface="Arial"/>
                <a:sym typeface="Arial"/>
              </a:defRPr>
            </a:lvl1pPr>
            <a:lvl2pPr marL="914400" marR="0" lvl="1" indent="-381000" algn="l" rtl="0">
              <a:lnSpc>
                <a:spcPct val="90000"/>
              </a:lnSpc>
              <a:spcBef>
                <a:spcPts val="500"/>
              </a:spcBef>
              <a:spcAft>
                <a:spcPts val="0"/>
              </a:spcAft>
              <a:buClr>
                <a:schemeClr val="lt2"/>
              </a:buClr>
              <a:buSzPts val="2400"/>
              <a:buFont typeface="Arial"/>
              <a:buChar char="•"/>
              <a:defRPr sz="2400" b="0" i="0" u="none" strike="noStrike" cap="none">
                <a:solidFill>
                  <a:schemeClr val="lt2"/>
                </a:solidFill>
                <a:latin typeface="Arial"/>
                <a:ea typeface="Arial"/>
                <a:cs typeface="Arial"/>
                <a:sym typeface="Arial"/>
              </a:defRPr>
            </a:lvl2pPr>
            <a:lvl3pPr marL="1371600" marR="0" lvl="2" indent="-355600" algn="l" rtl="0">
              <a:lnSpc>
                <a:spcPct val="90000"/>
              </a:lnSpc>
              <a:spcBef>
                <a:spcPts val="500"/>
              </a:spcBef>
              <a:spcAft>
                <a:spcPts val="0"/>
              </a:spcAft>
              <a:buClr>
                <a:schemeClr val="lt2"/>
              </a:buClr>
              <a:buSzPts val="2000"/>
              <a:buFont typeface="Arial"/>
              <a:buChar char="•"/>
              <a:defRPr sz="2000" b="0" i="0" u="none" strike="noStrike" cap="none">
                <a:solidFill>
                  <a:schemeClr val="lt2"/>
                </a:solidFill>
                <a:latin typeface="Arial"/>
                <a:ea typeface="Arial"/>
                <a:cs typeface="Arial"/>
                <a:sym typeface="Arial"/>
              </a:defRPr>
            </a:lvl3pPr>
            <a:lvl4pPr marL="1828800" marR="0" lvl="3" indent="-342900" algn="l" rtl="0">
              <a:lnSpc>
                <a:spcPct val="90000"/>
              </a:lnSpc>
              <a:spcBef>
                <a:spcPts val="5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4pPr>
            <a:lvl5pPr marL="2286000" marR="0" lvl="4" indent="-342900" algn="l" rtl="0">
              <a:lnSpc>
                <a:spcPct val="90000"/>
              </a:lnSpc>
              <a:spcBef>
                <a:spcPts val="5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1" name="Google Shape;41;p6" descr="Logo&#10;&#10;Description automatically generated"/>
          <p:cNvPicPr preferRelativeResize="0"/>
          <p:nvPr/>
        </p:nvPicPr>
        <p:blipFill rotWithShape="1">
          <a:blip r:embed="rId3">
            <a:alphaModFix/>
          </a:blip>
          <a:srcRect/>
          <a:stretch/>
        </p:blipFill>
        <p:spPr>
          <a:xfrm>
            <a:off x="326766" y="6273146"/>
            <a:ext cx="1675056" cy="419786"/>
          </a:xfrm>
          <a:prstGeom prst="rect">
            <a:avLst/>
          </a:prstGeom>
          <a:noFill/>
          <a:ln>
            <a:noFill/>
          </a:ln>
        </p:spPr>
      </p:pic>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sldNum" idx="12"/>
          </p:nvPr>
        </p:nvSpPr>
        <p:spPr>
          <a:xfrm>
            <a:off x="9033387" y="6336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lor Block, Callout, Text - Dk Lt Blue">
  <p:cSld name="1_Color Block, Callout, Text - Dk Lt Blue">
    <p:spTree>
      <p:nvGrpSpPr>
        <p:cNvPr id="1" name="Shape 44"/>
        <p:cNvGrpSpPr/>
        <p:nvPr/>
      </p:nvGrpSpPr>
      <p:grpSpPr>
        <a:xfrm>
          <a:off x="0" y="0"/>
          <a:ext cx="0" cy="0"/>
          <a:chOff x="0" y="0"/>
          <a:chExt cx="0" cy="0"/>
        </a:xfrm>
      </p:grpSpPr>
      <p:pic>
        <p:nvPicPr>
          <p:cNvPr id="45" name="Google Shape;45;p7"/>
          <p:cNvPicPr preferRelativeResize="0"/>
          <p:nvPr/>
        </p:nvPicPr>
        <p:blipFill rotWithShape="1">
          <a:blip r:embed="rId2">
            <a:alphaModFix/>
          </a:blip>
          <a:srcRect/>
          <a:stretch/>
        </p:blipFill>
        <p:spPr>
          <a:xfrm>
            <a:off x="0" y="6045200"/>
            <a:ext cx="12192000" cy="812800"/>
          </a:xfrm>
          <a:prstGeom prst="rect">
            <a:avLst/>
          </a:prstGeom>
          <a:noFill/>
          <a:ln>
            <a:noFill/>
          </a:ln>
        </p:spPr>
      </p:pic>
      <p:pic>
        <p:nvPicPr>
          <p:cNvPr id="46" name="Google Shape;46;p7" descr="Logo&#10;&#10;Description automatically generated"/>
          <p:cNvPicPr preferRelativeResize="0"/>
          <p:nvPr/>
        </p:nvPicPr>
        <p:blipFill rotWithShape="1">
          <a:blip r:embed="rId3">
            <a:alphaModFix/>
          </a:blip>
          <a:srcRect/>
          <a:stretch/>
        </p:blipFill>
        <p:spPr>
          <a:xfrm>
            <a:off x="326766" y="6273146"/>
            <a:ext cx="1675056" cy="419786"/>
          </a:xfrm>
          <a:prstGeom prst="rect">
            <a:avLst/>
          </a:prstGeom>
          <a:noFill/>
          <a:ln>
            <a:noFill/>
          </a:ln>
        </p:spPr>
      </p:pic>
      <p:sp>
        <p:nvSpPr>
          <p:cNvPr id="47" name="Google Shape;47;p7"/>
          <p:cNvSpPr txBox="1">
            <a:spLocks noGrp="1"/>
          </p:cNvSpPr>
          <p:nvPr>
            <p:ph type="sldNum" idx="12"/>
          </p:nvPr>
        </p:nvSpPr>
        <p:spPr>
          <a:xfrm>
            <a:off x="9033387" y="630047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Color Block, Callout, Text - Dk Lt Blue">
  <p:cSld name="5_Color Block, Callout, Text - Dk Lt Blue">
    <p:spTree>
      <p:nvGrpSpPr>
        <p:cNvPr id="1" name="Shape 48"/>
        <p:cNvGrpSpPr/>
        <p:nvPr/>
      </p:nvGrpSpPr>
      <p:grpSpPr>
        <a:xfrm>
          <a:off x="0" y="0"/>
          <a:ext cx="0" cy="0"/>
          <a:chOff x="0" y="0"/>
          <a:chExt cx="0" cy="0"/>
        </a:xfrm>
      </p:grpSpPr>
      <p:pic>
        <p:nvPicPr>
          <p:cNvPr id="49" name="Google Shape;49;p8"/>
          <p:cNvPicPr preferRelativeResize="0"/>
          <p:nvPr/>
        </p:nvPicPr>
        <p:blipFill rotWithShape="1">
          <a:blip r:embed="rId2">
            <a:alphaModFix/>
          </a:blip>
          <a:srcRect/>
          <a:stretch/>
        </p:blipFill>
        <p:spPr>
          <a:xfrm>
            <a:off x="0" y="6045200"/>
            <a:ext cx="12192000" cy="812800"/>
          </a:xfrm>
          <a:prstGeom prst="rect">
            <a:avLst/>
          </a:prstGeom>
          <a:noFill/>
          <a:ln>
            <a:noFill/>
          </a:ln>
        </p:spPr>
      </p:pic>
      <p:pic>
        <p:nvPicPr>
          <p:cNvPr id="50" name="Google Shape;50;p8" descr="Shape&#10;&#10;Description automatically generated"/>
          <p:cNvPicPr preferRelativeResize="0"/>
          <p:nvPr/>
        </p:nvPicPr>
        <p:blipFill rotWithShape="1">
          <a:blip r:embed="rId3">
            <a:alphaModFix/>
          </a:blip>
          <a:srcRect/>
          <a:stretch/>
        </p:blipFill>
        <p:spPr>
          <a:xfrm rot="10800000">
            <a:off x="7511141" y="0"/>
            <a:ext cx="4680859" cy="6858000"/>
          </a:xfrm>
          <a:prstGeom prst="rect">
            <a:avLst/>
          </a:prstGeom>
          <a:noFill/>
          <a:ln>
            <a:noFill/>
          </a:ln>
        </p:spPr>
      </p:pic>
      <p:sp>
        <p:nvSpPr>
          <p:cNvPr id="51" name="Google Shape;51;p8"/>
          <p:cNvSpPr txBox="1">
            <a:spLocks noGrp="1"/>
          </p:cNvSpPr>
          <p:nvPr>
            <p:ph type="body" idx="1"/>
          </p:nvPr>
        </p:nvSpPr>
        <p:spPr>
          <a:xfrm>
            <a:off x="8083730" y="809897"/>
            <a:ext cx="3535680" cy="5367066"/>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 name="Google Shape;52;p8"/>
          <p:cNvSpPr txBox="1">
            <a:spLocks noGrp="1"/>
          </p:cNvSpPr>
          <p:nvPr>
            <p:ph type="body" idx="2"/>
          </p:nvPr>
        </p:nvSpPr>
        <p:spPr>
          <a:xfrm>
            <a:off x="490264" y="1620851"/>
            <a:ext cx="6765301" cy="405439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2"/>
              </a:buClr>
              <a:buSzPts val="2800"/>
              <a:buFont typeface="Arial"/>
              <a:buChar char="•"/>
              <a:defRPr sz="2800" b="0" i="0" u="none" strike="noStrike" cap="none">
                <a:solidFill>
                  <a:schemeClr val="lt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8"/>
          <p:cNvSpPr txBox="1">
            <a:spLocks noGrp="1"/>
          </p:cNvSpPr>
          <p:nvPr>
            <p:ph type="subTitle" idx="3"/>
          </p:nvPr>
        </p:nvSpPr>
        <p:spPr>
          <a:xfrm>
            <a:off x="490264" y="582489"/>
            <a:ext cx="6765302" cy="80989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1000"/>
              </a:spcBef>
              <a:spcAft>
                <a:spcPts val="0"/>
              </a:spcAft>
              <a:buClr>
                <a:schemeClr val="lt2"/>
              </a:buClr>
              <a:buSzPts val="3200"/>
              <a:buFont typeface="Arial"/>
              <a:buNone/>
              <a:defRPr sz="3200" b="1" i="0" u="none" strike="noStrike" cap="none">
                <a:solidFill>
                  <a:schemeClr val="lt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54" name="Google Shape;54;p8" descr="Logo&#10;&#10;Description automatically generated"/>
          <p:cNvPicPr preferRelativeResize="0"/>
          <p:nvPr/>
        </p:nvPicPr>
        <p:blipFill rotWithShape="1">
          <a:blip r:embed="rId4">
            <a:alphaModFix/>
          </a:blip>
          <a:srcRect/>
          <a:stretch/>
        </p:blipFill>
        <p:spPr>
          <a:xfrm>
            <a:off x="326766" y="6273146"/>
            <a:ext cx="1675056" cy="419786"/>
          </a:xfrm>
          <a:prstGeom prst="rect">
            <a:avLst/>
          </a:prstGeom>
          <a:noFill/>
          <a:ln>
            <a:noFill/>
          </a:ln>
        </p:spPr>
      </p:pic>
      <p:sp>
        <p:nvSpPr>
          <p:cNvPr id="55" name="Google Shape;5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6" name="Google Shape;56;p8"/>
          <p:cNvSpPr txBox="1">
            <a:spLocks noGrp="1"/>
          </p:cNvSpPr>
          <p:nvPr>
            <p:ph type="sldNum" idx="12"/>
          </p:nvPr>
        </p:nvSpPr>
        <p:spPr>
          <a:xfrm>
            <a:off x="9033387" y="6336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ottom Image">
  <p:cSld name="Bottom Image">
    <p:spTree>
      <p:nvGrpSpPr>
        <p:cNvPr id="1" name="Shape 57"/>
        <p:cNvGrpSpPr/>
        <p:nvPr/>
      </p:nvGrpSpPr>
      <p:grpSpPr>
        <a:xfrm>
          <a:off x="0" y="0"/>
          <a:ext cx="0" cy="0"/>
          <a:chOff x="0" y="0"/>
          <a:chExt cx="0" cy="0"/>
        </a:xfrm>
      </p:grpSpPr>
      <p:pic>
        <p:nvPicPr>
          <p:cNvPr id="58" name="Google Shape;58;p9"/>
          <p:cNvPicPr preferRelativeResize="0"/>
          <p:nvPr/>
        </p:nvPicPr>
        <p:blipFill rotWithShape="1">
          <a:blip r:embed="rId2">
            <a:alphaModFix/>
          </a:blip>
          <a:srcRect/>
          <a:stretch/>
        </p:blipFill>
        <p:spPr>
          <a:xfrm>
            <a:off x="0" y="6045200"/>
            <a:ext cx="12192000" cy="812800"/>
          </a:xfrm>
          <a:prstGeom prst="rect">
            <a:avLst/>
          </a:prstGeom>
          <a:noFill/>
          <a:ln>
            <a:noFill/>
          </a:ln>
        </p:spPr>
      </p:pic>
      <p:sp>
        <p:nvSpPr>
          <p:cNvPr id="59" name="Google Shape;59;p9"/>
          <p:cNvSpPr txBox="1">
            <a:spLocks noGrp="1"/>
          </p:cNvSpPr>
          <p:nvPr>
            <p:ph type="body" idx="1"/>
          </p:nvPr>
        </p:nvSpPr>
        <p:spPr>
          <a:xfrm>
            <a:off x="490264" y="1620851"/>
            <a:ext cx="10870162" cy="121922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2"/>
              </a:buClr>
              <a:buSzPts val="2800"/>
              <a:buFont typeface="Arial"/>
              <a:buChar char="•"/>
              <a:defRPr sz="2800" b="0" i="0" u="none" strike="noStrike" cap="none">
                <a:solidFill>
                  <a:schemeClr val="lt2"/>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 name="Google Shape;60;p9"/>
          <p:cNvSpPr txBox="1">
            <a:spLocks noGrp="1"/>
          </p:cNvSpPr>
          <p:nvPr>
            <p:ph type="subTitle" idx="2"/>
          </p:nvPr>
        </p:nvSpPr>
        <p:spPr>
          <a:xfrm>
            <a:off x="490263" y="582489"/>
            <a:ext cx="10870163" cy="80989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1000"/>
              </a:spcBef>
              <a:spcAft>
                <a:spcPts val="0"/>
              </a:spcAft>
              <a:buClr>
                <a:schemeClr val="lt2"/>
              </a:buClr>
              <a:buSzPts val="3200"/>
              <a:buFont typeface="Arial"/>
              <a:buNone/>
              <a:defRPr sz="3200" b="1" i="0" u="none" strike="noStrike" cap="none">
                <a:solidFill>
                  <a:schemeClr val="lt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61" name="Google Shape;61;p9" descr="Logo&#10;&#10;Description automatically generated"/>
          <p:cNvPicPr preferRelativeResize="0"/>
          <p:nvPr/>
        </p:nvPicPr>
        <p:blipFill rotWithShape="1">
          <a:blip r:embed="rId3">
            <a:alphaModFix/>
          </a:blip>
          <a:srcRect/>
          <a:stretch/>
        </p:blipFill>
        <p:spPr>
          <a:xfrm>
            <a:off x="326766" y="6273146"/>
            <a:ext cx="1675056" cy="419786"/>
          </a:xfrm>
          <a:prstGeom prst="rect">
            <a:avLst/>
          </a:prstGeom>
          <a:noFill/>
          <a:ln>
            <a:noFill/>
          </a:ln>
        </p:spPr>
      </p:pic>
      <p:sp>
        <p:nvSpPr>
          <p:cNvPr id="62" name="Google Shape;6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3" name="Google Shape;63;p9"/>
          <p:cNvSpPr txBox="1">
            <a:spLocks noGrp="1"/>
          </p:cNvSpPr>
          <p:nvPr>
            <p:ph type="sldNum" idx="12"/>
          </p:nvPr>
        </p:nvSpPr>
        <p:spPr>
          <a:xfrm>
            <a:off x="9033387" y="633668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54924" y="289214"/>
            <a:ext cx="6591900" cy="391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400" b="0" i="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437620" y="2731744"/>
            <a:ext cx="6388200" cy="27687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sz="2000" b="1" i="0">
                <a:solidFill>
                  <a:schemeClr val="dk1"/>
                </a:solidFill>
                <a:latin typeface="Arial"/>
                <a:ea typeface="Arial"/>
                <a:cs typeface="Arial"/>
                <a:sym typeface="Arial"/>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 name="Google Shape;68;p10"/>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11491583" y="6397880"/>
            <a:ext cx="243300" cy="184800"/>
          </a:xfrm>
          <a:prstGeom prst="rect">
            <a:avLst/>
          </a:prstGeom>
          <a:noFill/>
          <a:ln>
            <a:noFill/>
          </a:ln>
        </p:spPr>
        <p:txBody>
          <a:bodyPr spcFirstLastPara="1" wrap="square" lIns="0" tIns="0" rIns="0" bIns="0" anchor="t" anchorCtr="0">
            <a:spAutoFit/>
          </a:bodyPr>
          <a:lstStyle>
            <a:lvl1pPr marL="114935" lvl="0" indent="0" rtl="0">
              <a:lnSpc>
                <a:spcPct val="103333"/>
              </a:lnSpc>
              <a:spcBef>
                <a:spcPts val="0"/>
              </a:spcBef>
              <a:buNone/>
              <a:defRPr sz="1200" b="0" i="0">
                <a:solidFill>
                  <a:schemeClr val="lt1"/>
                </a:solidFill>
                <a:latin typeface="Calibri"/>
                <a:ea typeface="Calibri"/>
                <a:cs typeface="Calibri"/>
                <a:sym typeface="Calibri"/>
              </a:defRPr>
            </a:lvl1pPr>
            <a:lvl2pPr marL="114935" lvl="1" indent="0" rtl="0">
              <a:lnSpc>
                <a:spcPct val="103333"/>
              </a:lnSpc>
              <a:spcBef>
                <a:spcPts val="0"/>
              </a:spcBef>
              <a:buNone/>
              <a:defRPr sz="1200" b="0" i="0">
                <a:solidFill>
                  <a:schemeClr val="lt1"/>
                </a:solidFill>
                <a:latin typeface="Calibri"/>
                <a:ea typeface="Calibri"/>
                <a:cs typeface="Calibri"/>
                <a:sym typeface="Calibri"/>
              </a:defRPr>
            </a:lvl2pPr>
            <a:lvl3pPr marL="114935" lvl="2" indent="0" rtl="0">
              <a:lnSpc>
                <a:spcPct val="103333"/>
              </a:lnSpc>
              <a:spcBef>
                <a:spcPts val="0"/>
              </a:spcBef>
              <a:buNone/>
              <a:defRPr sz="1200" b="0" i="0">
                <a:solidFill>
                  <a:schemeClr val="lt1"/>
                </a:solidFill>
                <a:latin typeface="Calibri"/>
                <a:ea typeface="Calibri"/>
                <a:cs typeface="Calibri"/>
                <a:sym typeface="Calibri"/>
              </a:defRPr>
            </a:lvl3pPr>
            <a:lvl4pPr marL="114935" lvl="3" indent="0" rtl="0">
              <a:lnSpc>
                <a:spcPct val="103333"/>
              </a:lnSpc>
              <a:spcBef>
                <a:spcPts val="0"/>
              </a:spcBef>
              <a:buNone/>
              <a:defRPr sz="1200" b="0" i="0">
                <a:solidFill>
                  <a:schemeClr val="lt1"/>
                </a:solidFill>
                <a:latin typeface="Calibri"/>
                <a:ea typeface="Calibri"/>
                <a:cs typeface="Calibri"/>
                <a:sym typeface="Calibri"/>
              </a:defRPr>
            </a:lvl4pPr>
            <a:lvl5pPr marL="114935" lvl="4" indent="0" rtl="0">
              <a:lnSpc>
                <a:spcPct val="103333"/>
              </a:lnSpc>
              <a:spcBef>
                <a:spcPts val="0"/>
              </a:spcBef>
              <a:buNone/>
              <a:defRPr sz="1200" b="0" i="0">
                <a:solidFill>
                  <a:schemeClr val="lt1"/>
                </a:solidFill>
                <a:latin typeface="Calibri"/>
                <a:ea typeface="Calibri"/>
                <a:cs typeface="Calibri"/>
                <a:sym typeface="Calibri"/>
              </a:defRPr>
            </a:lvl5pPr>
            <a:lvl6pPr marL="114935" lvl="5" indent="0" rtl="0">
              <a:lnSpc>
                <a:spcPct val="103333"/>
              </a:lnSpc>
              <a:spcBef>
                <a:spcPts val="0"/>
              </a:spcBef>
              <a:buNone/>
              <a:defRPr sz="1200" b="0" i="0">
                <a:solidFill>
                  <a:schemeClr val="lt1"/>
                </a:solidFill>
                <a:latin typeface="Calibri"/>
                <a:ea typeface="Calibri"/>
                <a:cs typeface="Calibri"/>
                <a:sym typeface="Calibri"/>
              </a:defRPr>
            </a:lvl6pPr>
            <a:lvl7pPr marL="114935" lvl="6" indent="0" rtl="0">
              <a:lnSpc>
                <a:spcPct val="103333"/>
              </a:lnSpc>
              <a:spcBef>
                <a:spcPts val="0"/>
              </a:spcBef>
              <a:buNone/>
              <a:defRPr sz="1200" b="0" i="0">
                <a:solidFill>
                  <a:schemeClr val="lt1"/>
                </a:solidFill>
                <a:latin typeface="Calibri"/>
                <a:ea typeface="Calibri"/>
                <a:cs typeface="Calibri"/>
                <a:sym typeface="Calibri"/>
              </a:defRPr>
            </a:lvl7pPr>
            <a:lvl8pPr marL="114935" lvl="7" indent="0" rtl="0">
              <a:lnSpc>
                <a:spcPct val="103333"/>
              </a:lnSpc>
              <a:spcBef>
                <a:spcPts val="0"/>
              </a:spcBef>
              <a:buNone/>
              <a:defRPr sz="1200" b="0" i="0">
                <a:solidFill>
                  <a:schemeClr val="lt1"/>
                </a:solidFill>
                <a:latin typeface="Calibri"/>
                <a:ea typeface="Calibri"/>
                <a:cs typeface="Calibri"/>
                <a:sym typeface="Calibri"/>
              </a:defRPr>
            </a:lvl8pPr>
            <a:lvl9pPr marL="114935" lvl="8" indent="0" rtl="0">
              <a:lnSpc>
                <a:spcPct val="103333"/>
              </a:lnSpc>
              <a:spcBef>
                <a:spcPts val="0"/>
              </a:spcBef>
              <a:buNone/>
              <a:defRPr sz="1200" b="0" i="0">
                <a:solidFill>
                  <a:schemeClr val="lt1"/>
                </a:solidFill>
                <a:latin typeface="Calibri"/>
                <a:ea typeface="Calibri"/>
                <a:cs typeface="Calibri"/>
                <a:sym typeface="Calibri"/>
              </a:defRPr>
            </a:lvl9pPr>
          </a:lstStyle>
          <a:p>
            <a:pPr marL="114935"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3.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9033387" y="6336686"/>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4" name="Google Shape;104;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7" name="Google Shape;107;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vPN7I3zEx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hyperlink" Target="http://laborstats.az.gov" TargetMode="External"/><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https://www.azcommerce.com/oeo/labor-market/workforce-analysis/" TargetMode="External"/><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hyperlink" Target="https://public.tableau.com/app/profile/arizona.office.of.economic.opportunity/viz/WIOAWorkforceOutcomesTool/Dashboard1" TargetMode="External"/><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arizonaatwork.com/sites/default/files/media/2023%20Strategic%20Plan_1.pdf"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mauiunitedway.org/" TargetMode="External"/><Relationship Id="rId7" Type="http://schemas.openxmlformats.org/officeDocument/2006/relationships/hyperlink" Target="https://www.chefhui.com/maui-relie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uhfoundation.org/give/giving-opportunity/help-maui" TargetMode="External"/><Relationship Id="rId5" Type="http://schemas.openxmlformats.org/officeDocument/2006/relationships/hyperlink" Target="https://www.hawaiicommunityfoundation.org/strengthening/maui-strong-fund" TargetMode="External"/><Relationship Id="rId4" Type="http://schemas.openxmlformats.org/officeDocument/2006/relationships/hyperlink" Target="https://hawaiiancouncil.org/helpmau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
        <p:nvSpPr>
          <p:cNvPr id="254" name="Google Shape;254;p41"/>
          <p:cNvSpPr txBox="1"/>
          <p:nvPr/>
        </p:nvSpPr>
        <p:spPr>
          <a:xfrm>
            <a:off x="771325" y="2012250"/>
            <a:ext cx="6179400" cy="580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2000"/>
              <a:buFont typeface="Arial"/>
              <a:buNone/>
            </a:pPr>
            <a:r>
              <a:rPr lang="en-US" sz="3500" b="1" u="none" strike="noStrike" cap="none">
                <a:solidFill>
                  <a:schemeClr val="lt1"/>
                </a:solidFill>
              </a:rPr>
              <a:t>Workforce Arizona Council</a:t>
            </a:r>
            <a:br>
              <a:rPr lang="en-US" sz="3500" b="1" u="none" strike="noStrike" cap="none">
                <a:solidFill>
                  <a:schemeClr val="lt1"/>
                </a:solidFill>
              </a:rPr>
            </a:br>
            <a:endParaRPr sz="3500" b="1" u="none" strike="noStrike" cap="none">
              <a:solidFill>
                <a:schemeClr val="lt1"/>
              </a:solidFill>
            </a:endParaRPr>
          </a:p>
          <a:p>
            <a:pPr marL="0" marR="0" lvl="0" indent="0" algn="ctr" rtl="0">
              <a:lnSpc>
                <a:spcPct val="90000"/>
              </a:lnSpc>
              <a:spcBef>
                <a:spcPts val="0"/>
              </a:spcBef>
              <a:spcAft>
                <a:spcPts val="0"/>
              </a:spcAft>
              <a:buClr>
                <a:schemeClr val="dk2"/>
              </a:buClr>
              <a:buSzPts val="2000"/>
              <a:buFont typeface="Arial"/>
              <a:buNone/>
            </a:pPr>
            <a:endParaRPr sz="3500" b="0" u="none" strike="noStrike" cap="none">
              <a:solidFill>
                <a:schemeClr val="dk2"/>
              </a:solidFill>
              <a:latin typeface="Arial"/>
              <a:ea typeface="Arial"/>
              <a:cs typeface="Arial"/>
              <a:sym typeface="Arial"/>
            </a:endParaRPr>
          </a:p>
        </p:txBody>
      </p:sp>
      <p:sp>
        <p:nvSpPr>
          <p:cNvPr id="255" name="Google Shape;255;p41"/>
          <p:cNvSpPr txBox="1"/>
          <p:nvPr/>
        </p:nvSpPr>
        <p:spPr>
          <a:xfrm>
            <a:off x="2539600" y="3280925"/>
            <a:ext cx="2325600" cy="443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500">
                <a:solidFill>
                  <a:schemeClr val="lt1"/>
                </a:solidFill>
              </a:rPr>
              <a:t>9/7/2023</a:t>
            </a:r>
            <a:endParaRPr sz="2500" b="0" i="0" u="none" strike="noStrike" cap="none">
              <a:solidFill>
                <a:schemeClr val="lt1"/>
              </a:solidFill>
              <a:latin typeface="Arial"/>
              <a:ea typeface="Arial"/>
              <a:cs typeface="Arial"/>
              <a:sym typeface="Arial"/>
            </a:endParaRPr>
          </a:p>
        </p:txBody>
      </p:sp>
      <p:pic>
        <p:nvPicPr>
          <p:cNvPr id="256" name="Google Shape;256;p41"/>
          <p:cNvPicPr preferRelativeResize="0"/>
          <p:nvPr/>
        </p:nvPicPr>
        <p:blipFill rotWithShape="1">
          <a:blip r:embed="rId3">
            <a:alphaModFix/>
          </a:blip>
          <a:srcRect/>
          <a:stretch/>
        </p:blipFill>
        <p:spPr>
          <a:xfrm>
            <a:off x="271432" y="5896380"/>
            <a:ext cx="776041" cy="751274"/>
          </a:xfrm>
          <a:prstGeom prst="rect">
            <a:avLst/>
          </a:prstGeom>
          <a:noFill/>
          <a:ln>
            <a:noFill/>
          </a:ln>
        </p:spPr>
      </p:pic>
      <p:pic>
        <p:nvPicPr>
          <p:cNvPr id="257" name="Google Shape;257;p41" descr="A black and white sign&#10;&#10;Description automatically generated with low confidence"/>
          <p:cNvPicPr preferRelativeResize="0"/>
          <p:nvPr/>
        </p:nvPicPr>
        <p:blipFill rotWithShape="1">
          <a:blip r:embed="rId4">
            <a:alphaModFix/>
          </a:blip>
          <a:srcRect/>
          <a:stretch/>
        </p:blipFill>
        <p:spPr>
          <a:xfrm>
            <a:off x="1051025" y="5891607"/>
            <a:ext cx="2325660" cy="760811"/>
          </a:xfrm>
          <a:prstGeom prst="rect">
            <a:avLst/>
          </a:prstGeom>
          <a:noFill/>
          <a:ln>
            <a:noFill/>
          </a:ln>
        </p:spPr>
      </p:pic>
      <p:sp>
        <p:nvSpPr>
          <p:cNvPr id="258" name="Google Shape;258;p41"/>
          <p:cNvSpPr txBox="1"/>
          <p:nvPr/>
        </p:nvSpPr>
        <p:spPr>
          <a:xfrm>
            <a:off x="1308025" y="2680500"/>
            <a:ext cx="5106000" cy="443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2"/>
              </a:buClr>
              <a:buSzPts val="2000"/>
              <a:buFont typeface="Arial"/>
              <a:buNone/>
            </a:pPr>
            <a:r>
              <a:rPr lang="en-US" sz="2500">
                <a:solidFill>
                  <a:schemeClr val="lt1"/>
                </a:solidFill>
              </a:rPr>
              <a:t>Full Council Meeting </a:t>
            </a:r>
            <a:endParaRPr sz="25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0"/>
          <p:cNvSpPr txBox="1">
            <a:spLocks noGrp="1"/>
          </p:cNvSpPr>
          <p:nvPr>
            <p:ph type="title"/>
          </p:nvPr>
        </p:nvSpPr>
        <p:spPr>
          <a:xfrm>
            <a:off x="490251" y="582500"/>
            <a:ext cx="114618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Workforce Administrator Report Out</a:t>
            </a:r>
            <a:endParaRPr/>
          </a:p>
        </p:txBody>
      </p:sp>
      <p:sp>
        <p:nvSpPr>
          <p:cNvPr id="335" name="Google Shape;335;p50"/>
          <p:cNvSpPr txBox="1">
            <a:spLocks noGrp="1"/>
          </p:cNvSpPr>
          <p:nvPr>
            <p:ph type="body" idx="1"/>
          </p:nvPr>
        </p:nvSpPr>
        <p:spPr>
          <a:xfrm>
            <a:off x="445550" y="1526700"/>
            <a:ext cx="11551200" cy="4426200"/>
          </a:xfrm>
          <a:prstGeom prst="rect">
            <a:avLst/>
          </a:prstGeom>
          <a:noFill/>
          <a:ln>
            <a:noFill/>
          </a:ln>
        </p:spPr>
        <p:txBody>
          <a:bodyPr spcFirstLastPara="1" wrap="square" lIns="91425" tIns="45700" rIns="91425" bIns="45700" anchor="t" anchorCtr="0">
            <a:noAutofit/>
          </a:bodyPr>
          <a:lstStyle/>
          <a:p>
            <a:pPr marL="457200" lvl="0" indent="-419100" algn="l" rtl="0">
              <a:lnSpc>
                <a:spcPct val="90000"/>
              </a:lnSpc>
              <a:spcBef>
                <a:spcPts val="1000"/>
              </a:spcBef>
              <a:spcAft>
                <a:spcPts val="0"/>
              </a:spcAft>
              <a:buSzPts val="3000"/>
              <a:buChar char="•"/>
            </a:pPr>
            <a:r>
              <a:rPr lang="en-US" sz="3000"/>
              <a:t>Q3/Q4 Council Initiatives</a:t>
            </a:r>
            <a:endParaRPr sz="3000"/>
          </a:p>
          <a:p>
            <a:pPr marL="914400" lvl="1" indent="-406400" algn="l" rtl="0">
              <a:lnSpc>
                <a:spcPct val="90000"/>
              </a:lnSpc>
              <a:spcBef>
                <a:spcPts val="1000"/>
              </a:spcBef>
              <a:spcAft>
                <a:spcPts val="0"/>
              </a:spcAft>
              <a:buSzPts val="2800"/>
              <a:buChar char="•"/>
            </a:pPr>
            <a:r>
              <a:rPr lang="en-US" sz="2800"/>
              <a:t>Eligible Training Provider List (ETPL) Workgroup</a:t>
            </a:r>
            <a:endParaRPr sz="2800"/>
          </a:p>
          <a:p>
            <a:pPr marL="1371600" lvl="2" indent="-381000" algn="l" rtl="0">
              <a:spcBef>
                <a:spcPts val="0"/>
              </a:spcBef>
              <a:spcAft>
                <a:spcPts val="0"/>
              </a:spcAft>
              <a:buSzPts val="2400"/>
              <a:buChar char="•"/>
            </a:pPr>
            <a:r>
              <a:rPr lang="en-US" sz="2400"/>
              <a:t>Kick-off meeting - September 14th at 1:00pm</a:t>
            </a:r>
            <a:endParaRPr sz="2400"/>
          </a:p>
          <a:p>
            <a:pPr marL="1371600" lvl="2" indent="-381000" algn="l" rtl="0">
              <a:spcBef>
                <a:spcPts val="0"/>
              </a:spcBef>
              <a:spcAft>
                <a:spcPts val="0"/>
              </a:spcAft>
              <a:buSzPts val="2400"/>
              <a:buChar char="•"/>
            </a:pPr>
            <a:r>
              <a:rPr lang="en-US" sz="2400"/>
              <a:t>20 participants</a:t>
            </a:r>
            <a:endParaRPr sz="2400"/>
          </a:p>
          <a:p>
            <a:pPr marL="1371600" lvl="2" indent="-381000" algn="l" rtl="0">
              <a:spcBef>
                <a:spcPts val="0"/>
              </a:spcBef>
              <a:spcAft>
                <a:spcPts val="0"/>
              </a:spcAft>
              <a:buSzPts val="2400"/>
              <a:buChar char="•"/>
            </a:pPr>
            <a:r>
              <a:rPr lang="en-US" sz="2400"/>
              <a:t>Policy</a:t>
            </a:r>
            <a:r>
              <a:rPr lang="en-US" sz="2800"/>
              <a:t> </a:t>
            </a:r>
            <a:endParaRPr sz="2800"/>
          </a:p>
          <a:p>
            <a:pPr marL="1371600" lvl="2" indent="-381000" algn="l" rtl="0">
              <a:spcBef>
                <a:spcPts val="0"/>
              </a:spcBef>
              <a:spcAft>
                <a:spcPts val="0"/>
              </a:spcAft>
              <a:buSzPts val="2400"/>
              <a:buChar char="•"/>
            </a:pPr>
            <a:r>
              <a:rPr lang="en-US" sz="2400"/>
              <a:t>Evaluation</a:t>
            </a:r>
            <a:endParaRPr sz="2400"/>
          </a:p>
          <a:p>
            <a:pPr marL="0" lvl="0" indent="0" algn="l" rtl="0">
              <a:spcBef>
                <a:spcPts val="1000"/>
              </a:spcBef>
              <a:spcAft>
                <a:spcPts val="0"/>
              </a:spcAft>
              <a:buNone/>
            </a:pPr>
            <a:endParaRPr sz="800"/>
          </a:p>
          <a:p>
            <a:pPr marL="914400" lvl="1" indent="-406400" algn="l" rtl="0">
              <a:spcBef>
                <a:spcPts val="1000"/>
              </a:spcBef>
              <a:spcAft>
                <a:spcPts val="0"/>
              </a:spcAft>
              <a:buSzPts val="2800"/>
              <a:buChar char="•"/>
            </a:pPr>
            <a:r>
              <a:rPr lang="en-US" sz="2800"/>
              <a:t>BuildItAZ- Apprenticeship Initiative</a:t>
            </a:r>
            <a:endParaRPr sz="2800"/>
          </a:p>
          <a:p>
            <a:pPr marL="1371600" lvl="2" indent="-381000" algn="l" rtl="0">
              <a:spcBef>
                <a:spcPts val="0"/>
              </a:spcBef>
              <a:spcAft>
                <a:spcPts val="0"/>
              </a:spcAft>
              <a:buSzPts val="2400"/>
              <a:buChar char="•"/>
            </a:pPr>
            <a:r>
              <a:rPr lang="en-US" sz="2400"/>
              <a:t>Workgroup participation</a:t>
            </a:r>
            <a:endParaRPr sz="2400"/>
          </a:p>
          <a:p>
            <a:pPr marL="1371600" lvl="2" indent="-381000" algn="l" rtl="0">
              <a:spcBef>
                <a:spcPts val="0"/>
              </a:spcBef>
              <a:spcAft>
                <a:spcPts val="0"/>
              </a:spcAft>
              <a:buSzPts val="2400"/>
              <a:buChar char="•"/>
            </a:pPr>
            <a:r>
              <a:rPr lang="en-US" sz="2400"/>
              <a:t>Timeline</a:t>
            </a:r>
            <a:endParaRPr sz="2400"/>
          </a:p>
          <a:p>
            <a:pPr marL="1371600" lvl="2" indent="-381000" algn="l" rtl="0">
              <a:spcBef>
                <a:spcPts val="0"/>
              </a:spcBef>
              <a:spcAft>
                <a:spcPts val="0"/>
              </a:spcAft>
              <a:buSzPts val="2400"/>
              <a:buChar char="•"/>
            </a:pPr>
            <a:r>
              <a:rPr lang="en-US" sz="2400"/>
              <a:t>Objectives</a:t>
            </a:r>
            <a:endParaRPr sz="2400"/>
          </a:p>
          <a:p>
            <a:pPr marL="1371600" lvl="0" indent="0" algn="l" rtl="0">
              <a:spcBef>
                <a:spcPts val="1000"/>
              </a:spcBef>
              <a:spcAft>
                <a:spcPts val="0"/>
              </a:spcAft>
              <a:buNone/>
            </a:pPr>
            <a:endParaRPr sz="2800"/>
          </a:p>
        </p:txBody>
      </p:sp>
      <p:sp>
        <p:nvSpPr>
          <p:cNvPr id="336" name="Google Shape;336;p50"/>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1"/>
          <p:cNvSpPr txBox="1">
            <a:spLocks noGrp="1"/>
          </p:cNvSpPr>
          <p:nvPr>
            <p:ph type="title"/>
          </p:nvPr>
        </p:nvSpPr>
        <p:spPr>
          <a:xfrm>
            <a:off x="490241" y="582500"/>
            <a:ext cx="111933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Workforce Administrator Report Out</a:t>
            </a:r>
            <a:endParaRPr/>
          </a:p>
        </p:txBody>
      </p:sp>
      <p:sp>
        <p:nvSpPr>
          <p:cNvPr id="343" name="Google Shape;343;p51"/>
          <p:cNvSpPr txBox="1">
            <a:spLocks noGrp="1"/>
          </p:cNvSpPr>
          <p:nvPr>
            <p:ph type="body" idx="1"/>
          </p:nvPr>
        </p:nvSpPr>
        <p:spPr>
          <a:xfrm>
            <a:off x="457191" y="1405625"/>
            <a:ext cx="11088900" cy="3804600"/>
          </a:xfrm>
          <a:prstGeom prst="rect">
            <a:avLst/>
          </a:prstGeom>
          <a:noFill/>
          <a:ln>
            <a:noFill/>
          </a:ln>
        </p:spPr>
        <p:txBody>
          <a:bodyPr spcFirstLastPara="1" wrap="square" lIns="91425" tIns="45700" rIns="91425" bIns="45700" anchor="t" anchorCtr="0">
            <a:noAutofit/>
          </a:bodyPr>
          <a:lstStyle/>
          <a:p>
            <a:pPr marL="457200" lvl="0" indent="-406400" algn="l" rtl="0">
              <a:spcBef>
                <a:spcPts val="1000"/>
              </a:spcBef>
              <a:spcAft>
                <a:spcPts val="0"/>
              </a:spcAft>
              <a:buSzPts val="2800"/>
              <a:buChar char="•"/>
            </a:pPr>
            <a:r>
              <a:rPr lang="en-US"/>
              <a:t>Arizona Workforce Summit </a:t>
            </a:r>
            <a:endParaRPr/>
          </a:p>
          <a:p>
            <a:pPr marL="914400" lvl="1" indent="-381000" algn="l" rtl="0">
              <a:spcBef>
                <a:spcPts val="0"/>
              </a:spcBef>
              <a:spcAft>
                <a:spcPts val="0"/>
              </a:spcAft>
              <a:buSzPts val="2400"/>
              <a:buChar char="•"/>
            </a:pPr>
            <a:r>
              <a:rPr lang="en-US"/>
              <a:t>Video: </a:t>
            </a:r>
            <a:r>
              <a:rPr lang="en-US" u="sng">
                <a:solidFill>
                  <a:schemeClr val="hlink"/>
                </a:solidFill>
                <a:hlinkClick r:id="rId3"/>
              </a:rPr>
              <a:t>2023 Arizona Workforce Development Summit</a:t>
            </a:r>
            <a:endParaRPr/>
          </a:p>
          <a:p>
            <a:pPr marL="914400" lvl="1" indent="-381000" algn="l" rtl="0">
              <a:spcBef>
                <a:spcPts val="0"/>
              </a:spcBef>
              <a:spcAft>
                <a:spcPts val="0"/>
              </a:spcAft>
              <a:buSzPts val="2400"/>
              <a:buChar char="•"/>
            </a:pPr>
            <a:r>
              <a:rPr lang="en-US"/>
              <a:t>Total attendees- 325</a:t>
            </a:r>
            <a:endParaRPr/>
          </a:p>
          <a:p>
            <a:pPr marL="1371600" lvl="2" indent="-355600" algn="l" rtl="0">
              <a:spcBef>
                <a:spcPts val="0"/>
              </a:spcBef>
              <a:spcAft>
                <a:spcPts val="0"/>
              </a:spcAft>
              <a:buSzPts val="2000"/>
              <a:buChar char="•"/>
            </a:pPr>
            <a:r>
              <a:rPr lang="en-US"/>
              <a:t>93% would attend again</a:t>
            </a:r>
            <a:endParaRPr/>
          </a:p>
          <a:p>
            <a:pPr marL="1371600" lvl="2" indent="-355600" algn="l" rtl="0">
              <a:spcBef>
                <a:spcPts val="0"/>
              </a:spcBef>
              <a:spcAft>
                <a:spcPts val="0"/>
              </a:spcAft>
              <a:buSzPts val="2000"/>
              <a:buChar char="•"/>
            </a:pPr>
            <a:r>
              <a:rPr lang="en-US"/>
              <a:t>96% summit met expectations</a:t>
            </a:r>
            <a:endParaRPr/>
          </a:p>
          <a:p>
            <a:pPr marL="914400" lvl="1" indent="-381000" algn="l" rtl="0">
              <a:spcBef>
                <a:spcPts val="0"/>
              </a:spcBef>
              <a:spcAft>
                <a:spcPts val="0"/>
              </a:spcAft>
              <a:buSzPts val="2400"/>
              <a:buChar char="•"/>
            </a:pPr>
            <a:r>
              <a:rPr lang="en-US"/>
              <a:t>Survey results</a:t>
            </a:r>
            <a:endParaRPr/>
          </a:p>
          <a:p>
            <a:pPr marL="1371600" lvl="2" indent="-355600" algn="l" rtl="0">
              <a:spcBef>
                <a:spcPts val="0"/>
              </a:spcBef>
              <a:spcAft>
                <a:spcPts val="0"/>
              </a:spcAft>
              <a:buSzPts val="2000"/>
              <a:buChar char="•"/>
            </a:pPr>
            <a:r>
              <a:rPr lang="en-US"/>
              <a:t>Breakout sessions</a:t>
            </a:r>
            <a:endParaRPr/>
          </a:p>
          <a:p>
            <a:pPr marL="1371600" lvl="2" indent="-355600" algn="l" rtl="0">
              <a:spcBef>
                <a:spcPts val="0"/>
              </a:spcBef>
              <a:spcAft>
                <a:spcPts val="0"/>
              </a:spcAft>
              <a:buSzPts val="2000"/>
              <a:buChar char="•"/>
            </a:pPr>
            <a:r>
              <a:rPr lang="en-US"/>
              <a:t>More Q&amp;A</a:t>
            </a:r>
            <a:endParaRPr/>
          </a:p>
          <a:p>
            <a:pPr marL="1371600" lvl="2" indent="-355600" algn="l" rtl="0">
              <a:spcBef>
                <a:spcPts val="0"/>
              </a:spcBef>
              <a:spcAft>
                <a:spcPts val="0"/>
              </a:spcAft>
              <a:buSzPts val="2000"/>
              <a:buChar char="•"/>
            </a:pPr>
            <a:r>
              <a:rPr lang="en-US"/>
              <a:t>Success stories</a:t>
            </a:r>
            <a:endParaRPr/>
          </a:p>
          <a:p>
            <a:pPr marL="1371600" lvl="2" indent="-355600" algn="l" rtl="0">
              <a:spcBef>
                <a:spcPts val="0"/>
              </a:spcBef>
              <a:spcAft>
                <a:spcPts val="0"/>
              </a:spcAft>
              <a:buSzPts val="2000"/>
              <a:buChar char="•"/>
            </a:pPr>
            <a:r>
              <a:rPr lang="en-US"/>
              <a:t>WIOA training</a:t>
            </a:r>
            <a:endParaRPr/>
          </a:p>
          <a:p>
            <a:pPr marL="914400" lvl="1" indent="-381000" algn="l" rtl="0">
              <a:spcBef>
                <a:spcPts val="0"/>
              </a:spcBef>
              <a:spcAft>
                <a:spcPts val="0"/>
              </a:spcAft>
              <a:buSzPts val="2400"/>
              <a:buChar char="•"/>
            </a:pPr>
            <a:r>
              <a:rPr lang="en-US"/>
              <a:t>2024 Summit</a:t>
            </a:r>
            <a:endParaRPr/>
          </a:p>
          <a:p>
            <a:pPr marL="1371600" lvl="2" indent="-355600" algn="l" rtl="0">
              <a:spcBef>
                <a:spcPts val="0"/>
              </a:spcBef>
              <a:spcAft>
                <a:spcPts val="0"/>
              </a:spcAft>
              <a:buSzPts val="2000"/>
              <a:buChar char="•"/>
            </a:pPr>
            <a:r>
              <a:rPr lang="en-US"/>
              <a:t>Rural area</a:t>
            </a:r>
            <a:endParaRPr/>
          </a:p>
          <a:p>
            <a:pPr marL="1371600" lvl="2" indent="-355600" algn="l" rtl="0">
              <a:spcBef>
                <a:spcPts val="0"/>
              </a:spcBef>
              <a:spcAft>
                <a:spcPts val="0"/>
              </a:spcAft>
              <a:buSzPts val="2000"/>
              <a:buChar char="•"/>
            </a:pPr>
            <a:r>
              <a:rPr lang="en-US"/>
              <a:t>Business focus</a:t>
            </a:r>
            <a:endParaRPr/>
          </a:p>
          <a:p>
            <a:pPr marL="1371600" lvl="2" indent="-355600" algn="l" rtl="0">
              <a:spcBef>
                <a:spcPts val="0"/>
              </a:spcBef>
              <a:spcAft>
                <a:spcPts val="0"/>
              </a:spcAft>
              <a:buSzPts val="2000"/>
              <a:buChar char="•"/>
            </a:pPr>
            <a:r>
              <a:rPr lang="en-US"/>
              <a:t>Panel discussions</a:t>
            </a:r>
            <a:endParaRPr/>
          </a:p>
          <a:p>
            <a:pPr marL="457200" lvl="0" indent="0" algn="l" rtl="0">
              <a:spcBef>
                <a:spcPts val="1000"/>
              </a:spcBef>
              <a:spcAft>
                <a:spcPts val="0"/>
              </a:spcAft>
              <a:buNone/>
            </a:pPr>
            <a:endParaRPr/>
          </a:p>
          <a:p>
            <a:pPr marL="0" lvl="0" indent="0" algn="l" rtl="0">
              <a:lnSpc>
                <a:spcPct val="90000"/>
              </a:lnSpc>
              <a:spcBef>
                <a:spcPts val="1000"/>
              </a:spcBef>
              <a:spcAft>
                <a:spcPts val="0"/>
              </a:spcAft>
              <a:buNone/>
            </a:pPr>
            <a:endParaRPr/>
          </a:p>
        </p:txBody>
      </p:sp>
      <p:sp>
        <p:nvSpPr>
          <p:cNvPr id="344" name="Google Shape;344;p51"/>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2"/>
          <p:cNvSpPr txBox="1">
            <a:spLocks noGrp="1"/>
          </p:cNvSpPr>
          <p:nvPr>
            <p:ph type="title"/>
          </p:nvPr>
        </p:nvSpPr>
        <p:spPr>
          <a:xfrm>
            <a:off x="490241" y="582500"/>
            <a:ext cx="111933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Workforce Administrator Report Out</a:t>
            </a:r>
            <a:endParaRPr/>
          </a:p>
        </p:txBody>
      </p:sp>
      <p:sp>
        <p:nvSpPr>
          <p:cNvPr id="351" name="Google Shape;351;p52"/>
          <p:cNvSpPr txBox="1">
            <a:spLocks noGrp="1"/>
          </p:cNvSpPr>
          <p:nvPr>
            <p:ph type="body" idx="1"/>
          </p:nvPr>
        </p:nvSpPr>
        <p:spPr>
          <a:xfrm>
            <a:off x="490250" y="1308975"/>
            <a:ext cx="11088900" cy="46146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a:t>Arizona Career Readiness Credential</a:t>
            </a:r>
            <a:endParaRPr/>
          </a:p>
          <a:p>
            <a:pPr marL="914400" lvl="1" indent="-381000" algn="l" rtl="0">
              <a:lnSpc>
                <a:spcPct val="90000"/>
              </a:lnSpc>
              <a:spcBef>
                <a:spcPts val="0"/>
              </a:spcBef>
              <a:spcAft>
                <a:spcPts val="0"/>
              </a:spcAft>
              <a:buSzPts val="2400"/>
              <a:buChar char="•"/>
            </a:pPr>
            <a:r>
              <a:rPr lang="en-US"/>
              <a:t>Budget</a:t>
            </a:r>
            <a:endParaRPr/>
          </a:p>
          <a:p>
            <a:pPr marL="1371600" lvl="2" indent="-355600" algn="l" rtl="0">
              <a:lnSpc>
                <a:spcPct val="90000"/>
              </a:lnSpc>
              <a:spcBef>
                <a:spcPts val="0"/>
              </a:spcBef>
              <a:spcAft>
                <a:spcPts val="0"/>
              </a:spcAft>
              <a:buSzPts val="2000"/>
              <a:buChar char="•"/>
            </a:pPr>
            <a:r>
              <a:rPr lang="en-US"/>
              <a:t>Almost $4 MIL invested since launch (2018-2023)</a:t>
            </a:r>
            <a:endParaRPr/>
          </a:p>
          <a:p>
            <a:pPr marL="1371600" lvl="2" indent="-355600" algn="l" rtl="0">
              <a:lnSpc>
                <a:spcPct val="90000"/>
              </a:lnSpc>
              <a:spcBef>
                <a:spcPts val="0"/>
              </a:spcBef>
              <a:spcAft>
                <a:spcPts val="0"/>
              </a:spcAft>
              <a:buSzPts val="2000"/>
              <a:buChar char="•"/>
            </a:pPr>
            <a:r>
              <a:rPr lang="en-US"/>
              <a:t>$506,250 annually </a:t>
            </a:r>
            <a:endParaRPr/>
          </a:p>
          <a:p>
            <a:pPr marL="1371600" lvl="2" indent="-355600" algn="l" rtl="0">
              <a:lnSpc>
                <a:spcPct val="90000"/>
              </a:lnSpc>
              <a:spcBef>
                <a:spcPts val="0"/>
              </a:spcBef>
              <a:spcAft>
                <a:spcPts val="0"/>
              </a:spcAft>
              <a:buSzPts val="2000"/>
              <a:buChar char="•"/>
            </a:pPr>
            <a:r>
              <a:rPr lang="en-US"/>
              <a:t>1 FTE</a:t>
            </a:r>
            <a:endParaRPr/>
          </a:p>
          <a:p>
            <a:pPr marL="914400" lvl="1" indent="-381000" algn="l" rtl="0">
              <a:lnSpc>
                <a:spcPct val="90000"/>
              </a:lnSpc>
              <a:spcBef>
                <a:spcPts val="0"/>
              </a:spcBef>
              <a:spcAft>
                <a:spcPts val="0"/>
              </a:spcAft>
              <a:buSzPts val="2400"/>
              <a:buChar char="•"/>
            </a:pPr>
            <a:r>
              <a:rPr lang="en-US"/>
              <a:t>Engagement</a:t>
            </a:r>
            <a:endParaRPr/>
          </a:p>
          <a:p>
            <a:pPr marL="1371600" lvl="2" indent="-355600" algn="l" rtl="0">
              <a:lnSpc>
                <a:spcPct val="90000"/>
              </a:lnSpc>
              <a:spcBef>
                <a:spcPts val="0"/>
              </a:spcBef>
              <a:spcAft>
                <a:spcPts val="0"/>
              </a:spcAft>
              <a:buSzPts val="2000"/>
              <a:buChar char="•"/>
            </a:pPr>
            <a:r>
              <a:rPr lang="en-US"/>
              <a:t>14,633 learners enrolled</a:t>
            </a:r>
            <a:endParaRPr/>
          </a:p>
          <a:p>
            <a:pPr marL="1371600" lvl="2" indent="-355600" algn="l" rtl="0">
              <a:lnSpc>
                <a:spcPct val="90000"/>
              </a:lnSpc>
              <a:spcBef>
                <a:spcPts val="0"/>
              </a:spcBef>
              <a:spcAft>
                <a:spcPts val="0"/>
              </a:spcAft>
              <a:buSzPts val="2000"/>
              <a:buChar char="•"/>
            </a:pPr>
            <a:r>
              <a:rPr lang="en-US"/>
              <a:t>96,282 hours logged</a:t>
            </a:r>
            <a:endParaRPr/>
          </a:p>
          <a:p>
            <a:pPr marL="1371600" lvl="2" indent="-355600" algn="l" rtl="0">
              <a:lnSpc>
                <a:spcPct val="90000"/>
              </a:lnSpc>
              <a:spcBef>
                <a:spcPts val="0"/>
              </a:spcBef>
              <a:spcAft>
                <a:spcPts val="0"/>
              </a:spcAft>
              <a:buSzPts val="2000"/>
              <a:buChar char="•"/>
            </a:pPr>
            <a:r>
              <a:rPr lang="en-US"/>
              <a:t>3,512 credentials earned</a:t>
            </a:r>
            <a:endParaRPr/>
          </a:p>
          <a:p>
            <a:pPr marL="914400" lvl="1" indent="-381000" algn="l" rtl="0">
              <a:lnSpc>
                <a:spcPct val="90000"/>
              </a:lnSpc>
              <a:spcBef>
                <a:spcPts val="0"/>
              </a:spcBef>
              <a:spcAft>
                <a:spcPts val="0"/>
              </a:spcAft>
              <a:buSzPts val="2400"/>
              <a:buChar char="•"/>
            </a:pPr>
            <a:r>
              <a:rPr lang="en-US"/>
              <a:t>Usage </a:t>
            </a:r>
            <a:endParaRPr/>
          </a:p>
          <a:p>
            <a:pPr marL="1371600" lvl="2" indent="-355600" algn="l" rtl="0">
              <a:lnSpc>
                <a:spcPct val="90000"/>
              </a:lnSpc>
              <a:spcBef>
                <a:spcPts val="0"/>
              </a:spcBef>
              <a:spcAft>
                <a:spcPts val="0"/>
              </a:spcAft>
              <a:buSzPts val="2000"/>
              <a:buChar char="•"/>
            </a:pPr>
            <a:r>
              <a:rPr lang="en-US"/>
              <a:t>78 Site Partners</a:t>
            </a:r>
            <a:endParaRPr/>
          </a:p>
          <a:p>
            <a:pPr marL="1371600" lvl="2" indent="-355600" algn="l" rtl="0">
              <a:lnSpc>
                <a:spcPct val="90000"/>
              </a:lnSpc>
              <a:spcBef>
                <a:spcPts val="0"/>
              </a:spcBef>
              <a:spcAft>
                <a:spcPts val="0"/>
              </a:spcAft>
              <a:buSzPts val="2000"/>
              <a:buChar char="•"/>
            </a:pPr>
            <a:r>
              <a:rPr lang="en-US"/>
              <a:t>3/12 LWDBs </a:t>
            </a:r>
            <a:endParaRPr/>
          </a:p>
          <a:p>
            <a:pPr marL="914400" lvl="1" indent="-381000" algn="l" rtl="0">
              <a:lnSpc>
                <a:spcPct val="90000"/>
              </a:lnSpc>
              <a:spcBef>
                <a:spcPts val="0"/>
              </a:spcBef>
              <a:spcAft>
                <a:spcPts val="0"/>
              </a:spcAft>
              <a:buSzPts val="2400"/>
              <a:buChar char="•"/>
            </a:pPr>
            <a:r>
              <a:rPr lang="en-US"/>
              <a:t>Notice of Cancellation</a:t>
            </a:r>
            <a:endParaRPr/>
          </a:p>
          <a:p>
            <a:pPr marL="1371600" lvl="2" indent="-355600" algn="l" rtl="0">
              <a:lnSpc>
                <a:spcPct val="90000"/>
              </a:lnSpc>
              <a:spcBef>
                <a:spcPts val="0"/>
              </a:spcBef>
              <a:spcAft>
                <a:spcPts val="0"/>
              </a:spcAft>
              <a:buSzPts val="2000"/>
              <a:buChar char="•"/>
            </a:pPr>
            <a:r>
              <a:rPr lang="en-US"/>
              <a:t>8/29/2023</a:t>
            </a:r>
            <a:endParaRPr/>
          </a:p>
          <a:p>
            <a:pPr marL="137160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endParaRPr/>
          </a:p>
          <a:p>
            <a:pPr marL="0" lvl="0" indent="0" algn="ctr" rtl="0">
              <a:lnSpc>
                <a:spcPct val="90000"/>
              </a:lnSpc>
              <a:spcBef>
                <a:spcPts val="1000"/>
              </a:spcBef>
              <a:spcAft>
                <a:spcPts val="0"/>
              </a:spcAft>
              <a:buNone/>
            </a:pPr>
            <a:endParaRPr>
              <a:solidFill>
                <a:srgbClr val="FF0000"/>
              </a:solidFill>
            </a:endParaRPr>
          </a:p>
          <a:p>
            <a:pPr marL="1371600" lvl="0" indent="0" algn="l" rtl="0">
              <a:lnSpc>
                <a:spcPct val="90000"/>
              </a:lnSpc>
              <a:spcBef>
                <a:spcPts val="1000"/>
              </a:spcBef>
              <a:spcAft>
                <a:spcPts val="0"/>
              </a:spcAft>
              <a:buNone/>
            </a:pPr>
            <a:endParaRPr/>
          </a:p>
        </p:txBody>
      </p:sp>
      <p:sp>
        <p:nvSpPr>
          <p:cNvPr id="352" name="Google Shape;352;p52"/>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3"/>
          <p:cNvSpPr txBox="1">
            <a:spLocks noGrp="1"/>
          </p:cNvSpPr>
          <p:nvPr>
            <p:ph type="title"/>
          </p:nvPr>
        </p:nvSpPr>
        <p:spPr>
          <a:xfrm>
            <a:off x="203400" y="1600200"/>
            <a:ext cx="7869300" cy="484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950"/>
              <a:buNone/>
            </a:pPr>
            <a:r>
              <a:rPr lang="en-US" sz="4500"/>
              <a:t>COUNCIL POLICIES </a:t>
            </a:r>
            <a:endParaRPr sz="4500"/>
          </a:p>
        </p:txBody>
      </p:sp>
      <p:sp>
        <p:nvSpPr>
          <p:cNvPr id="359" name="Google Shape;359;p53"/>
          <p:cNvSpPr txBox="1"/>
          <p:nvPr/>
        </p:nvSpPr>
        <p:spPr>
          <a:xfrm>
            <a:off x="1639650" y="4005525"/>
            <a:ext cx="4996800" cy="48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4000">
                <a:solidFill>
                  <a:schemeClr val="accent1"/>
                </a:solidFill>
              </a:rPr>
              <a:t>Kennedy Riley</a:t>
            </a:r>
            <a:r>
              <a:rPr lang="en-US" sz="4000" b="0" i="0" u="none" strike="noStrike" cap="none">
                <a:solidFill>
                  <a:schemeClr val="accent1"/>
                </a:solidFill>
                <a:latin typeface="Arial"/>
                <a:ea typeface="Arial"/>
                <a:cs typeface="Arial"/>
                <a:sym typeface="Arial"/>
              </a:rPr>
              <a:t>, OEO</a:t>
            </a:r>
            <a:endParaRPr sz="4000" b="0" i="0" u="none" strike="noStrike" cap="none">
              <a:solidFill>
                <a:schemeClr val="accent1"/>
              </a:solidFill>
              <a:latin typeface="Arial"/>
              <a:ea typeface="Arial"/>
              <a:cs typeface="Arial"/>
              <a:sym typeface="Arial"/>
            </a:endParaRPr>
          </a:p>
        </p:txBody>
      </p:sp>
      <p:pic>
        <p:nvPicPr>
          <p:cNvPr id="360" name="Google Shape;360;p53"/>
          <p:cNvPicPr preferRelativeResize="0"/>
          <p:nvPr/>
        </p:nvPicPr>
        <p:blipFill rotWithShape="1">
          <a:blip r:embed="rId3">
            <a:alphaModFix/>
          </a:blip>
          <a:srcRect/>
          <a:stretch/>
        </p:blipFill>
        <p:spPr>
          <a:xfrm>
            <a:off x="3750032" y="2957042"/>
            <a:ext cx="776041" cy="7512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4"/>
          <p:cNvSpPr txBox="1">
            <a:spLocks noGrp="1"/>
          </p:cNvSpPr>
          <p:nvPr>
            <p:ph type="title"/>
          </p:nvPr>
        </p:nvSpPr>
        <p:spPr>
          <a:xfrm>
            <a:off x="490262" y="582489"/>
            <a:ext cx="64182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Policy Overview </a:t>
            </a:r>
            <a:endParaRPr/>
          </a:p>
        </p:txBody>
      </p:sp>
      <p:sp>
        <p:nvSpPr>
          <p:cNvPr id="367" name="Google Shape;367;p54"/>
          <p:cNvSpPr txBox="1">
            <a:spLocks noGrp="1"/>
          </p:cNvSpPr>
          <p:nvPr>
            <p:ph type="body" idx="1"/>
          </p:nvPr>
        </p:nvSpPr>
        <p:spPr>
          <a:xfrm>
            <a:off x="602600" y="1600200"/>
            <a:ext cx="11286300" cy="4057800"/>
          </a:xfrm>
          <a:prstGeom prst="rect">
            <a:avLst/>
          </a:prstGeom>
          <a:noFill/>
          <a:ln>
            <a:noFill/>
          </a:ln>
        </p:spPr>
        <p:txBody>
          <a:bodyPr spcFirstLastPara="1" wrap="square" lIns="91425" tIns="45700" rIns="91425" bIns="45700" anchor="t" anchorCtr="0">
            <a:noAutofit/>
          </a:bodyPr>
          <a:lstStyle/>
          <a:p>
            <a:pPr marL="457200" lvl="0" indent="-387350" algn="l" rtl="0">
              <a:lnSpc>
                <a:spcPct val="90000"/>
              </a:lnSpc>
              <a:spcBef>
                <a:spcPts val="1000"/>
              </a:spcBef>
              <a:spcAft>
                <a:spcPts val="0"/>
              </a:spcAft>
              <a:buSzPts val="2500"/>
              <a:buChar char="•"/>
            </a:pPr>
            <a:r>
              <a:rPr lang="en-US" sz="2500"/>
              <a:t>Revision of one current Council policy: </a:t>
            </a:r>
            <a:endParaRPr sz="2500"/>
          </a:p>
          <a:p>
            <a:pPr marL="914400" lvl="1" indent="-387350" algn="l" rtl="0">
              <a:lnSpc>
                <a:spcPct val="90000"/>
              </a:lnSpc>
              <a:spcBef>
                <a:spcPts val="1000"/>
              </a:spcBef>
              <a:spcAft>
                <a:spcPts val="0"/>
              </a:spcAft>
              <a:buSzPts val="2500"/>
              <a:buChar char="•"/>
            </a:pPr>
            <a:r>
              <a:rPr lang="en-US" sz="2100"/>
              <a:t>Funding Allocation Policy </a:t>
            </a:r>
            <a:endParaRPr sz="2100"/>
          </a:p>
          <a:p>
            <a:pPr marL="457200" lvl="0" indent="-387350" algn="l" rtl="0">
              <a:lnSpc>
                <a:spcPct val="90000"/>
              </a:lnSpc>
              <a:spcBef>
                <a:spcPts val="1000"/>
              </a:spcBef>
              <a:spcAft>
                <a:spcPts val="0"/>
              </a:spcAft>
              <a:buSzPts val="2500"/>
              <a:buChar char="•"/>
            </a:pPr>
            <a:r>
              <a:rPr lang="en-US" sz="2500"/>
              <a:t>Development of four new Council policies based Council required functions: </a:t>
            </a:r>
            <a:endParaRPr sz="2100"/>
          </a:p>
          <a:p>
            <a:pPr marL="914400" lvl="1" indent="-361950" algn="l" rtl="0">
              <a:lnSpc>
                <a:spcPct val="90000"/>
              </a:lnSpc>
              <a:spcBef>
                <a:spcPts val="1000"/>
              </a:spcBef>
              <a:spcAft>
                <a:spcPts val="0"/>
              </a:spcAft>
              <a:buSzPts val="2100"/>
              <a:buChar char="•"/>
            </a:pPr>
            <a:r>
              <a:rPr lang="en-US" sz="2100"/>
              <a:t>LWDB Recertification</a:t>
            </a:r>
            <a:endParaRPr sz="2100"/>
          </a:p>
          <a:p>
            <a:pPr marL="914400" lvl="1" indent="-361950" algn="l" rtl="0">
              <a:lnSpc>
                <a:spcPct val="90000"/>
              </a:lnSpc>
              <a:spcBef>
                <a:spcPts val="1000"/>
              </a:spcBef>
              <a:spcAft>
                <a:spcPts val="0"/>
              </a:spcAft>
              <a:buSzPts val="2100"/>
              <a:buChar char="•"/>
            </a:pPr>
            <a:r>
              <a:rPr lang="en-US" sz="2100"/>
              <a:t>Substantial Violations</a:t>
            </a:r>
            <a:endParaRPr sz="2100"/>
          </a:p>
          <a:p>
            <a:pPr marL="914400" lvl="1" indent="-361950" algn="l" rtl="0">
              <a:lnSpc>
                <a:spcPct val="90000"/>
              </a:lnSpc>
              <a:spcBef>
                <a:spcPts val="1000"/>
              </a:spcBef>
              <a:spcAft>
                <a:spcPts val="0"/>
              </a:spcAft>
              <a:buSzPts val="2100"/>
              <a:buChar char="•"/>
            </a:pPr>
            <a:r>
              <a:rPr lang="en-US" sz="2100"/>
              <a:t>Designation of Local Areas </a:t>
            </a:r>
            <a:endParaRPr sz="2100"/>
          </a:p>
          <a:p>
            <a:pPr marL="914400" lvl="1" indent="-361950" algn="l" rtl="0">
              <a:spcBef>
                <a:spcPts val="1000"/>
              </a:spcBef>
              <a:spcAft>
                <a:spcPts val="0"/>
              </a:spcAft>
              <a:buSzPts val="2100"/>
              <a:buChar char="•"/>
            </a:pPr>
            <a:r>
              <a:rPr lang="en-US" sz="2100"/>
              <a:t>Local Plan Submission</a:t>
            </a:r>
            <a:endParaRPr sz="2100"/>
          </a:p>
          <a:p>
            <a:pPr marL="457200" lvl="0" indent="-387350" algn="l" rtl="0">
              <a:lnSpc>
                <a:spcPct val="90000"/>
              </a:lnSpc>
              <a:spcBef>
                <a:spcPts val="1000"/>
              </a:spcBef>
              <a:spcAft>
                <a:spcPts val="0"/>
              </a:spcAft>
              <a:buSzPts val="2500"/>
              <a:buChar char="•"/>
            </a:pPr>
            <a:r>
              <a:rPr lang="en-US" sz="2500"/>
              <a:t>All policies were released for public comment from 7/31-8/14</a:t>
            </a:r>
            <a:endParaRPr sz="2500"/>
          </a:p>
          <a:p>
            <a:pPr marL="0" lvl="0" indent="0" algn="l" rtl="0">
              <a:lnSpc>
                <a:spcPct val="90000"/>
              </a:lnSpc>
              <a:spcBef>
                <a:spcPts val="1000"/>
              </a:spcBef>
              <a:spcAft>
                <a:spcPts val="0"/>
              </a:spcAft>
              <a:buNone/>
            </a:pPr>
            <a:endParaRPr sz="2500"/>
          </a:p>
        </p:txBody>
      </p:sp>
      <p:sp>
        <p:nvSpPr>
          <p:cNvPr id="368" name="Google Shape;368;p54"/>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5"/>
          <p:cNvSpPr txBox="1">
            <a:spLocks noGrp="1"/>
          </p:cNvSpPr>
          <p:nvPr>
            <p:ph type="title"/>
          </p:nvPr>
        </p:nvSpPr>
        <p:spPr>
          <a:xfrm>
            <a:off x="490241" y="582500"/>
            <a:ext cx="112863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Funding Allocation Policy</a:t>
            </a:r>
            <a:endParaRPr/>
          </a:p>
        </p:txBody>
      </p:sp>
      <p:sp>
        <p:nvSpPr>
          <p:cNvPr id="375" name="Google Shape;375;p55"/>
          <p:cNvSpPr txBox="1">
            <a:spLocks noGrp="1"/>
          </p:cNvSpPr>
          <p:nvPr>
            <p:ph type="body" idx="1"/>
          </p:nvPr>
        </p:nvSpPr>
        <p:spPr>
          <a:xfrm>
            <a:off x="589691" y="1600200"/>
            <a:ext cx="11087400" cy="38046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a:t>Added clarification to Section V (Allocation Formula) outlining the Council’s responsibility to determine the development of allocation formulas specifically related to Rapid Response funding. </a:t>
            </a:r>
            <a:endParaRPr/>
          </a:p>
          <a:p>
            <a:pPr marL="457200" lvl="0" indent="-406400" algn="l" rtl="0">
              <a:lnSpc>
                <a:spcPct val="90000"/>
              </a:lnSpc>
              <a:spcBef>
                <a:spcPts val="1000"/>
              </a:spcBef>
              <a:spcAft>
                <a:spcPts val="0"/>
              </a:spcAft>
              <a:buSzPts val="2800"/>
              <a:buChar char="•"/>
            </a:pPr>
            <a:r>
              <a:rPr lang="en-US"/>
              <a:t>Added the following language: </a:t>
            </a:r>
            <a:endParaRPr/>
          </a:p>
          <a:p>
            <a:pPr marL="914400" lvl="1" indent="-381000" algn="l" rtl="0">
              <a:lnSpc>
                <a:spcPct val="90000"/>
              </a:lnSpc>
              <a:spcBef>
                <a:spcPts val="1000"/>
              </a:spcBef>
              <a:spcAft>
                <a:spcPts val="0"/>
              </a:spcAft>
              <a:buSzPts val="2400"/>
              <a:buChar char="•"/>
            </a:pPr>
            <a:r>
              <a:rPr lang="en-US"/>
              <a:t>“The Council shall vote annually whether to hold RR funding at the State level or return some or all of the funding to the LWDBs.” </a:t>
            </a:r>
            <a:endParaRPr/>
          </a:p>
          <a:p>
            <a:pPr marL="914400" lvl="1" indent="-381000" algn="l" rtl="0">
              <a:lnSpc>
                <a:spcPct val="90000"/>
              </a:lnSpc>
              <a:spcBef>
                <a:spcPts val="1000"/>
              </a:spcBef>
              <a:spcAft>
                <a:spcPts val="0"/>
              </a:spcAft>
              <a:buSzPts val="2400"/>
              <a:buChar char="•"/>
            </a:pPr>
            <a:r>
              <a:rPr lang="en-US"/>
              <a:t>“The Council has the authority to determine the percentages for disbursement.”</a:t>
            </a:r>
            <a:endParaRPr/>
          </a:p>
        </p:txBody>
      </p:sp>
      <p:sp>
        <p:nvSpPr>
          <p:cNvPr id="376" name="Google Shape;376;p55"/>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6"/>
          <p:cNvSpPr txBox="1">
            <a:spLocks noGrp="1"/>
          </p:cNvSpPr>
          <p:nvPr>
            <p:ph type="title"/>
          </p:nvPr>
        </p:nvSpPr>
        <p:spPr>
          <a:xfrm>
            <a:off x="490241" y="582500"/>
            <a:ext cx="112863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Local Board Recertification Policy</a:t>
            </a:r>
            <a:endParaRPr/>
          </a:p>
        </p:txBody>
      </p:sp>
      <p:sp>
        <p:nvSpPr>
          <p:cNvPr id="383" name="Google Shape;383;p56"/>
          <p:cNvSpPr txBox="1">
            <a:spLocks noGrp="1"/>
          </p:cNvSpPr>
          <p:nvPr>
            <p:ph type="body" idx="1"/>
          </p:nvPr>
        </p:nvSpPr>
        <p:spPr>
          <a:xfrm>
            <a:off x="490250" y="1419175"/>
            <a:ext cx="11286300" cy="43218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1000"/>
              </a:spcBef>
              <a:spcAft>
                <a:spcPts val="0"/>
              </a:spcAft>
              <a:buSzPts val="2200"/>
              <a:buChar char="•"/>
            </a:pPr>
            <a:r>
              <a:rPr lang="en-US" sz="2200"/>
              <a:t>Background: policy provides requirements for the Local Workforce Development Boards (LWDBs) and Chief Elected Officials (CEOs) for the submission of LWDB recertification materials. The Workforce Innovation and Opportunity Act (WIOA) requires the state to review LWDBs for recertification every two years.</a:t>
            </a:r>
            <a:endParaRPr sz="2200"/>
          </a:p>
          <a:p>
            <a:pPr marL="457200" lvl="0" indent="-368300" algn="l" rtl="0">
              <a:lnSpc>
                <a:spcPct val="90000"/>
              </a:lnSpc>
              <a:spcBef>
                <a:spcPts val="1000"/>
              </a:spcBef>
              <a:spcAft>
                <a:spcPts val="0"/>
              </a:spcAft>
              <a:buSzPts val="2200"/>
              <a:buChar char="•"/>
            </a:pPr>
            <a:r>
              <a:rPr lang="en-US" sz="2200"/>
              <a:t>Policy outlines all requirements for LWDBs </a:t>
            </a:r>
            <a:endParaRPr sz="2200"/>
          </a:p>
          <a:p>
            <a:pPr marL="914400" lvl="1" indent="-342900" algn="l" rtl="0">
              <a:lnSpc>
                <a:spcPct val="90000"/>
              </a:lnSpc>
              <a:spcBef>
                <a:spcPts val="1000"/>
              </a:spcBef>
              <a:spcAft>
                <a:spcPts val="0"/>
              </a:spcAft>
              <a:buSzPts val="1800"/>
              <a:buChar char="•"/>
            </a:pPr>
            <a:r>
              <a:rPr lang="en-US" sz="1800"/>
              <a:t>LWDB Membership</a:t>
            </a:r>
            <a:endParaRPr sz="1800"/>
          </a:p>
          <a:p>
            <a:pPr marL="914400" lvl="1" indent="-342900" algn="l" rtl="0">
              <a:lnSpc>
                <a:spcPct val="90000"/>
              </a:lnSpc>
              <a:spcBef>
                <a:spcPts val="1000"/>
              </a:spcBef>
              <a:spcAft>
                <a:spcPts val="0"/>
              </a:spcAft>
              <a:buSzPts val="1800"/>
              <a:buChar char="•"/>
            </a:pPr>
            <a:r>
              <a:rPr lang="en-US" sz="1800"/>
              <a:t>Bylaws</a:t>
            </a:r>
            <a:endParaRPr sz="1800"/>
          </a:p>
          <a:p>
            <a:pPr marL="914400" lvl="1" indent="-342900" algn="l" rtl="0">
              <a:lnSpc>
                <a:spcPct val="90000"/>
              </a:lnSpc>
              <a:spcBef>
                <a:spcPts val="1000"/>
              </a:spcBef>
              <a:spcAft>
                <a:spcPts val="0"/>
              </a:spcAft>
              <a:buSzPts val="1800"/>
              <a:buChar char="•"/>
            </a:pPr>
            <a:r>
              <a:rPr lang="en-US" sz="1800"/>
              <a:t>SGAs </a:t>
            </a:r>
            <a:endParaRPr sz="1800"/>
          </a:p>
          <a:p>
            <a:pPr marL="914400" lvl="1" indent="-342900" algn="l" rtl="0">
              <a:lnSpc>
                <a:spcPct val="90000"/>
              </a:lnSpc>
              <a:spcBef>
                <a:spcPts val="1000"/>
              </a:spcBef>
              <a:spcAft>
                <a:spcPts val="0"/>
              </a:spcAft>
              <a:buSzPts val="1800"/>
              <a:buChar char="•"/>
            </a:pPr>
            <a:r>
              <a:rPr lang="en-US" sz="1800"/>
              <a:t>Procurements</a:t>
            </a:r>
            <a:endParaRPr sz="1800"/>
          </a:p>
          <a:p>
            <a:pPr marL="914400" lvl="1" indent="-342900" algn="l" rtl="0">
              <a:lnSpc>
                <a:spcPct val="90000"/>
              </a:lnSpc>
              <a:spcBef>
                <a:spcPts val="1000"/>
              </a:spcBef>
              <a:spcAft>
                <a:spcPts val="0"/>
              </a:spcAft>
              <a:buSzPts val="1800"/>
              <a:buChar char="•"/>
            </a:pPr>
            <a:r>
              <a:rPr lang="en-US" sz="1800"/>
              <a:t>Management of Funds</a:t>
            </a:r>
            <a:endParaRPr sz="1800"/>
          </a:p>
          <a:p>
            <a:pPr marL="457200" lvl="0" indent="-368300" algn="l" rtl="0">
              <a:lnSpc>
                <a:spcPct val="90000"/>
              </a:lnSpc>
              <a:spcBef>
                <a:spcPts val="1000"/>
              </a:spcBef>
              <a:spcAft>
                <a:spcPts val="0"/>
              </a:spcAft>
              <a:buSzPts val="2200"/>
              <a:buChar char="•"/>
            </a:pPr>
            <a:r>
              <a:rPr lang="en-US" sz="2200"/>
              <a:t>Policy outlines process of Council Staff reviewing all submissions and presenting to the Council for approval </a:t>
            </a:r>
            <a:endParaRPr sz="2200"/>
          </a:p>
        </p:txBody>
      </p:sp>
      <p:sp>
        <p:nvSpPr>
          <p:cNvPr id="384" name="Google Shape;384;p56"/>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title"/>
          </p:nvPr>
        </p:nvSpPr>
        <p:spPr>
          <a:xfrm>
            <a:off x="490250" y="612450"/>
            <a:ext cx="11286300" cy="471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sz="2400"/>
              <a:t>Substantial Violation, Sanctions, Decertification and Reorganization Policy</a:t>
            </a:r>
            <a:endParaRPr sz="2400"/>
          </a:p>
        </p:txBody>
      </p:sp>
      <p:sp>
        <p:nvSpPr>
          <p:cNvPr id="391" name="Google Shape;391;p57"/>
          <p:cNvSpPr txBox="1">
            <a:spLocks noGrp="1"/>
          </p:cNvSpPr>
          <p:nvPr>
            <p:ph type="body" idx="1"/>
          </p:nvPr>
        </p:nvSpPr>
        <p:spPr>
          <a:xfrm>
            <a:off x="589700" y="1278750"/>
            <a:ext cx="11087400" cy="4169400"/>
          </a:xfrm>
          <a:prstGeom prst="rect">
            <a:avLst/>
          </a:prstGeom>
          <a:noFill/>
          <a:ln>
            <a:noFill/>
          </a:ln>
        </p:spPr>
        <p:txBody>
          <a:bodyPr spcFirstLastPara="1" wrap="square" lIns="91425" tIns="45700" rIns="91425" bIns="45700" anchor="t" anchorCtr="0">
            <a:noAutofit/>
          </a:bodyPr>
          <a:lstStyle/>
          <a:p>
            <a:pPr marL="457200" lvl="0" indent="-349250" algn="l" rtl="0">
              <a:lnSpc>
                <a:spcPct val="90000"/>
              </a:lnSpc>
              <a:spcBef>
                <a:spcPts val="1000"/>
              </a:spcBef>
              <a:spcAft>
                <a:spcPts val="0"/>
              </a:spcAft>
              <a:buSzPts val="1900"/>
              <a:buChar char="•"/>
            </a:pPr>
            <a:r>
              <a:rPr lang="en-US" sz="1900"/>
              <a:t>Background: Policy provides definitions of substantial violations under Title I of WIOA and the actions and process which may be taken by the Council and/or DES to address substantial violations by Local Workforce Development Boards (LWDBs). </a:t>
            </a:r>
            <a:endParaRPr sz="1900"/>
          </a:p>
          <a:p>
            <a:pPr marL="457200" lvl="0" indent="-349250" algn="l" rtl="0">
              <a:lnSpc>
                <a:spcPct val="90000"/>
              </a:lnSpc>
              <a:spcBef>
                <a:spcPts val="1000"/>
              </a:spcBef>
              <a:spcAft>
                <a:spcPts val="0"/>
              </a:spcAft>
              <a:buSzPts val="1900"/>
              <a:buChar char="•"/>
            </a:pPr>
            <a:r>
              <a:rPr lang="en-US" sz="1900"/>
              <a:t>Policy outlines what may be considered a violation: </a:t>
            </a:r>
            <a:endParaRPr sz="1900"/>
          </a:p>
          <a:p>
            <a:pPr marL="914400" lvl="1" indent="-349250" algn="l" rtl="0">
              <a:lnSpc>
                <a:spcPct val="90000"/>
              </a:lnSpc>
              <a:spcBef>
                <a:spcPts val="1000"/>
              </a:spcBef>
              <a:spcAft>
                <a:spcPts val="0"/>
              </a:spcAft>
              <a:buSzPts val="1900"/>
              <a:buChar char="•"/>
            </a:pPr>
            <a:r>
              <a:rPr lang="en-US" sz="1900"/>
              <a:t>Violation of Council or Local Policy</a:t>
            </a:r>
            <a:endParaRPr sz="1900"/>
          </a:p>
          <a:p>
            <a:pPr marL="914400" lvl="1" indent="-349250" algn="l" rtl="0">
              <a:lnSpc>
                <a:spcPct val="90000"/>
              </a:lnSpc>
              <a:spcBef>
                <a:spcPts val="1000"/>
              </a:spcBef>
              <a:spcAft>
                <a:spcPts val="0"/>
              </a:spcAft>
              <a:buSzPts val="1900"/>
              <a:buChar char="•"/>
            </a:pPr>
            <a:r>
              <a:rPr lang="en-US" sz="1900"/>
              <a:t>Failure to meet negotiated required performance measures </a:t>
            </a:r>
            <a:endParaRPr sz="1900"/>
          </a:p>
          <a:p>
            <a:pPr marL="914400" lvl="1" indent="-349250" algn="l" rtl="0">
              <a:lnSpc>
                <a:spcPct val="90000"/>
              </a:lnSpc>
              <a:spcBef>
                <a:spcPts val="1000"/>
              </a:spcBef>
              <a:spcAft>
                <a:spcPts val="0"/>
              </a:spcAft>
              <a:buSzPts val="1900"/>
              <a:buChar char="•"/>
            </a:pPr>
            <a:r>
              <a:rPr lang="en-US" sz="1900"/>
              <a:t>Failure to submit required documents (i.e. Local Plan, Job Center Certification, LWDB Certification) </a:t>
            </a:r>
            <a:endParaRPr sz="1900"/>
          </a:p>
          <a:p>
            <a:pPr marL="457200" lvl="0" indent="-349250" algn="l" rtl="0">
              <a:lnSpc>
                <a:spcPct val="90000"/>
              </a:lnSpc>
              <a:spcBef>
                <a:spcPts val="1000"/>
              </a:spcBef>
              <a:spcAft>
                <a:spcPts val="0"/>
              </a:spcAft>
              <a:buSzPts val="1900"/>
              <a:buChar char="•"/>
            </a:pPr>
            <a:r>
              <a:rPr lang="en-US" sz="1900"/>
              <a:t>Policy outlines steps of corrective action for LWDBs (including compliance and non-compliance)</a:t>
            </a:r>
            <a:endParaRPr sz="1900"/>
          </a:p>
          <a:p>
            <a:pPr marL="457200" lvl="0" indent="-349250" algn="l" rtl="0">
              <a:lnSpc>
                <a:spcPct val="90000"/>
              </a:lnSpc>
              <a:spcBef>
                <a:spcPts val="1000"/>
              </a:spcBef>
              <a:spcAft>
                <a:spcPts val="0"/>
              </a:spcAft>
              <a:buSzPts val="1900"/>
              <a:buChar char="•"/>
            </a:pPr>
            <a:r>
              <a:rPr lang="en-US" sz="1900"/>
              <a:t>Policy outlines sanction process (determined by the Governor with recommendation from Council)</a:t>
            </a:r>
            <a:endParaRPr sz="1900"/>
          </a:p>
          <a:p>
            <a:pPr marL="457200" lvl="0" indent="-349250" algn="l" rtl="0">
              <a:lnSpc>
                <a:spcPct val="90000"/>
              </a:lnSpc>
              <a:spcBef>
                <a:spcPts val="1000"/>
              </a:spcBef>
              <a:spcAft>
                <a:spcPts val="0"/>
              </a:spcAft>
              <a:buSzPts val="1900"/>
              <a:buChar char="•"/>
            </a:pPr>
            <a:r>
              <a:rPr lang="en-US" sz="1900"/>
              <a:t>Policy outlines process for Governor to decertify and reorganize a Local Workforce Development Board &amp; Area. </a:t>
            </a:r>
            <a:endParaRPr sz="1900"/>
          </a:p>
        </p:txBody>
      </p:sp>
      <p:sp>
        <p:nvSpPr>
          <p:cNvPr id="392" name="Google Shape;392;p57"/>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8"/>
          <p:cNvSpPr txBox="1">
            <a:spLocks noGrp="1"/>
          </p:cNvSpPr>
          <p:nvPr>
            <p:ph type="title"/>
          </p:nvPr>
        </p:nvSpPr>
        <p:spPr>
          <a:xfrm>
            <a:off x="490241" y="582500"/>
            <a:ext cx="11217600" cy="130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100"/>
              <a:buFont typeface="Arial"/>
              <a:buNone/>
            </a:pPr>
            <a:r>
              <a:rPr lang="en-US" sz="3000" b="0"/>
              <a:t>Designation of Local Workforce Development Areas Policy</a:t>
            </a:r>
            <a:endParaRPr sz="3000"/>
          </a:p>
        </p:txBody>
      </p:sp>
      <p:sp>
        <p:nvSpPr>
          <p:cNvPr id="399" name="Google Shape;399;p58"/>
          <p:cNvSpPr txBox="1">
            <a:spLocks noGrp="1"/>
          </p:cNvSpPr>
          <p:nvPr>
            <p:ph type="body" idx="1"/>
          </p:nvPr>
        </p:nvSpPr>
        <p:spPr>
          <a:xfrm>
            <a:off x="490250" y="1278750"/>
            <a:ext cx="11102400" cy="4027200"/>
          </a:xfrm>
          <a:prstGeom prst="rect">
            <a:avLst/>
          </a:prstGeom>
          <a:noFill/>
          <a:ln>
            <a:noFill/>
          </a:ln>
        </p:spPr>
        <p:txBody>
          <a:bodyPr spcFirstLastPara="1" wrap="square" lIns="91425" tIns="45700" rIns="91425" bIns="45700" anchor="t" anchorCtr="0">
            <a:noAutofit/>
          </a:bodyPr>
          <a:lstStyle/>
          <a:p>
            <a:pPr marL="457200" lvl="0" indent="-336550" algn="l" rtl="0">
              <a:lnSpc>
                <a:spcPct val="90000"/>
              </a:lnSpc>
              <a:spcBef>
                <a:spcPts val="1000"/>
              </a:spcBef>
              <a:spcAft>
                <a:spcPts val="0"/>
              </a:spcAft>
              <a:buSzPts val="1700"/>
              <a:buChar char="•"/>
            </a:pPr>
            <a:r>
              <a:rPr lang="en-US" sz="1700"/>
              <a:t>Background: Policy provides guidance and processes for the designation of Local Workforce Development Areas (LWDAs) in Arizona, along with the process for appealing designation decisions. </a:t>
            </a:r>
            <a:endParaRPr sz="1700"/>
          </a:p>
          <a:p>
            <a:pPr marL="457200" lvl="0" indent="-336550" algn="l" rtl="0">
              <a:lnSpc>
                <a:spcPct val="90000"/>
              </a:lnSpc>
              <a:spcBef>
                <a:spcPts val="1000"/>
              </a:spcBef>
              <a:spcAft>
                <a:spcPts val="0"/>
              </a:spcAft>
              <a:buSzPts val="1700"/>
              <a:buChar char="•"/>
            </a:pPr>
            <a:r>
              <a:rPr lang="en-US" sz="1700"/>
              <a:t>WIOA mandates that the Council shall assist the Governor in designation and re-designation of Local Workforce Development Areas, as required in section 106, and that an appeals process is in place.</a:t>
            </a:r>
            <a:endParaRPr sz="1700"/>
          </a:p>
          <a:p>
            <a:pPr marL="914400" lvl="1" indent="-336550" algn="l" rtl="0">
              <a:lnSpc>
                <a:spcPct val="90000"/>
              </a:lnSpc>
              <a:spcBef>
                <a:spcPts val="1000"/>
              </a:spcBef>
              <a:spcAft>
                <a:spcPts val="0"/>
              </a:spcAft>
              <a:buSzPts val="1700"/>
              <a:buChar char="•"/>
            </a:pPr>
            <a:r>
              <a:rPr lang="en-US" sz="1700"/>
              <a:t>Currently we have 12 LWDBs already established at the enactment of WIOA in 2014. </a:t>
            </a:r>
            <a:endParaRPr sz="1700"/>
          </a:p>
          <a:p>
            <a:pPr marL="457200" lvl="0" indent="-336550" algn="l" rtl="0">
              <a:lnSpc>
                <a:spcPct val="90000"/>
              </a:lnSpc>
              <a:spcBef>
                <a:spcPts val="1000"/>
              </a:spcBef>
              <a:spcAft>
                <a:spcPts val="0"/>
              </a:spcAft>
              <a:buSzPts val="1700"/>
              <a:buChar char="•"/>
            </a:pPr>
            <a:r>
              <a:rPr lang="en-US" sz="1700"/>
              <a:t>Policy outlines the process for units of local government that desire to become a new Local Workforce Development Area (LWDA)</a:t>
            </a:r>
            <a:endParaRPr sz="1700"/>
          </a:p>
          <a:p>
            <a:pPr marL="914400" lvl="1" indent="-336550" algn="l" rtl="0">
              <a:lnSpc>
                <a:spcPct val="90000"/>
              </a:lnSpc>
              <a:spcBef>
                <a:spcPts val="1000"/>
              </a:spcBef>
              <a:spcAft>
                <a:spcPts val="0"/>
              </a:spcAft>
              <a:buSzPts val="1700"/>
              <a:buChar char="•"/>
            </a:pPr>
            <a:r>
              <a:rPr lang="en-US" sz="1700"/>
              <a:t>Any unit of general local government may request designation as a Local Workforce Development Area under WIOA.</a:t>
            </a:r>
            <a:endParaRPr sz="1700"/>
          </a:p>
          <a:p>
            <a:pPr marL="914400" lvl="1" indent="-336550" algn="l" rtl="0">
              <a:lnSpc>
                <a:spcPct val="90000"/>
              </a:lnSpc>
              <a:spcBef>
                <a:spcPts val="1000"/>
              </a:spcBef>
              <a:spcAft>
                <a:spcPts val="0"/>
              </a:spcAft>
              <a:buSzPts val="1700"/>
              <a:buChar char="•"/>
            </a:pPr>
            <a:r>
              <a:rPr lang="en-US" sz="1700"/>
              <a:t>Requests must be submitted to the Council (requirements outlined in policy)</a:t>
            </a:r>
            <a:endParaRPr sz="1700"/>
          </a:p>
          <a:p>
            <a:pPr marL="914400" lvl="1" indent="-336550" algn="l" rtl="0">
              <a:lnSpc>
                <a:spcPct val="90000"/>
              </a:lnSpc>
              <a:spcBef>
                <a:spcPts val="1000"/>
              </a:spcBef>
              <a:spcAft>
                <a:spcPts val="0"/>
              </a:spcAft>
              <a:buSzPts val="1700"/>
              <a:buChar char="•"/>
            </a:pPr>
            <a:r>
              <a:rPr lang="en-US" sz="1700"/>
              <a:t>The Council submits the request and recommendation to the Governor; the final decision rests with the Governor. </a:t>
            </a:r>
            <a:endParaRPr sz="1700"/>
          </a:p>
          <a:p>
            <a:pPr marL="457200" lvl="0" indent="-336550" algn="l" rtl="0">
              <a:lnSpc>
                <a:spcPct val="90000"/>
              </a:lnSpc>
              <a:spcBef>
                <a:spcPts val="1000"/>
              </a:spcBef>
              <a:spcAft>
                <a:spcPts val="0"/>
              </a:spcAft>
              <a:buSzPts val="1700"/>
              <a:buChar char="•"/>
            </a:pPr>
            <a:r>
              <a:rPr lang="en-US" sz="1700"/>
              <a:t>Policy outlines appeals process for denied requests </a:t>
            </a:r>
            <a:endParaRPr sz="1700"/>
          </a:p>
          <a:p>
            <a:pPr marL="457200" lvl="0" indent="0" algn="l" rtl="0">
              <a:lnSpc>
                <a:spcPct val="90000"/>
              </a:lnSpc>
              <a:spcBef>
                <a:spcPts val="1000"/>
              </a:spcBef>
              <a:spcAft>
                <a:spcPts val="0"/>
              </a:spcAft>
              <a:buNone/>
            </a:pPr>
            <a:endParaRPr sz="1400"/>
          </a:p>
          <a:p>
            <a:pPr marL="457200" lvl="0" indent="0" algn="l" rtl="0">
              <a:lnSpc>
                <a:spcPct val="90000"/>
              </a:lnSpc>
              <a:spcBef>
                <a:spcPts val="1000"/>
              </a:spcBef>
              <a:spcAft>
                <a:spcPts val="0"/>
              </a:spcAft>
              <a:buNone/>
            </a:pPr>
            <a:endParaRPr sz="1400"/>
          </a:p>
        </p:txBody>
      </p:sp>
      <p:sp>
        <p:nvSpPr>
          <p:cNvPr id="400" name="Google Shape;400;p58"/>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9"/>
          <p:cNvSpPr txBox="1">
            <a:spLocks noGrp="1"/>
          </p:cNvSpPr>
          <p:nvPr>
            <p:ph type="title"/>
          </p:nvPr>
        </p:nvSpPr>
        <p:spPr>
          <a:xfrm>
            <a:off x="490241" y="582500"/>
            <a:ext cx="112863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sz="3900"/>
              <a:t>Local Plan Submission and Modification Policy</a:t>
            </a:r>
            <a:r>
              <a:rPr lang="en-US"/>
              <a:t> </a:t>
            </a:r>
            <a:endParaRPr/>
          </a:p>
        </p:txBody>
      </p:sp>
      <p:sp>
        <p:nvSpPr>
          <p:cNvPr id="407" name="Google Shape;407;p59"/>
          <p:cNvSpPr txBox="1">
            <a:spLocks noGrp="1"/>
          </p:cNvSpPr>
          <p:nvPr>
            <p:ph type="body" idx="1"/>
          </p:nvPr>
        </p:nvSpPr>
        <p:spPr>
          <a:xfrm>
            <a:off x="490241" y="1713575"/>
            <a:ext cx="11286300" cy="38046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SzPts val="2400"/>
              <a:buChar char="•"/>
            </a:pPr>
            <a:r>
              <a:rPr lang="en-US" sz="2400"/>
              <a:t>Background: Policy provides direction to LWDBs on submission and modification of Local Plans.</a:t>
            </a:r>
            <a:endParaRPr sz="2400"/>
          </a:p>
          <a:p>
            <a:pPr marL="457200" lvl="0" indent="-381000" algn="l" rtl="0">
              <a:lnSpc>
                <a:spcPct val="90000"/>
              </a:lnSpc>
              <a:spcBef>
                <a:spcPts val="1000"/>
              </a:spcBef>
              <a:spcAft>
                <a:spcPts val="0"/>
              </a:spcAft>
              <a:buSzPts val="2400"/>
              <a:buChar char="•"/>
            </a:pPr>
            <a:r>
              <a:rPr lang="en-US" sz="2400"/>
              <a:t>Local Plans are required to be submitted every 4 years and modified every 2. </a:t>
            </a:r>
            <a:endParaRPr sz="2400"/>
          </a:p>
          <a:p>
            <a:pPr marL="457200" lvl="0" indent="-381000" algn="l" rtl="0">
              <a:lnSpc>
                <a:spcPct val="90000"/>
              </a:lnSpc>
              <a:spcBef>
                <a:spcPts val="1000"/>
              </a:spcBef>
              <a:spcAft>
                <a:spcPts val="0"/>
              </a:spcAft>
              <a:buSzPts val="2400"/>
              <a:buChar char="•"/>
            </a:pPr>
            <a:r>
              <a:rPr lang="en-US" sz="2400"/>
              <a:t>Policy outlines the required contents for the plan, including the Local Plan Submission Guidance document developed by OEO staff. </a:t>
            </a:r>
            <a:endParaRPr sz="2400"/>
          </a:p>
          <a:p>
            <a:pPr marL="457200" lvl="0" indent="-381000" algn="l" rtl="0">
              <a:lnSpc>
                <a:spcPct val="90000"/>
              </a:lnSpc>
              <a:spcBef>
                <a:spcPts val="1000"/>
              </a:spcBef>
              <a:spcAft>
                <a:spcPts val="0"/>
              </a:spcAft>
              <a:buSzPts val="2400"/>
              <a:buChar char="•"/>
            </a:pPr>
            <a:r>
              <a:rPr lang="en-US" sz="2400"/>
              <a:t>Policy requires LWDBs to follow the submission guidance document for their plans to be approved. </a:t>
            </a:r>
            <a:endParaRPr sz="2400"/>
          </a:p>
          <a:p>
            <a:pPr marL="457200" lvl="0" indent="-406400" algn="l" rtl="0">
              <a:lnSpc>
                <a:spcPct val="90000"/>
              </a:lnSpc>
              <a:spcBef>
                <a:spcPts val="1000"/>
              </a:spcBef>
              <a:spcAft>
                <a:spcPts val="0"/>
              </a:spcAft>
              <a:buSzPts val="2800"/>
              <a:buChar char="•"/>
            </a:pPr>
            <a:r>
              <a:rPr lang="en-US" sz="2400"/>
              <a:t>The Council shall vote on all 12 LWDB Local Plans for approval.</a:t>
            </a:r>
            <a:r>
              <a:rPr lang="en-US" sz="2500"/>
              <a:t> </a:t>
            </a:r>
            <a:endParaRPr sz="2500"/>
          </a:p>
          <a:p>
            <a:pPr marL="457200" lvl="0" indent="0" algn="l" rtl="0">
              <a:lnSpc>
                <a:spcPct val="100000"/>
              </a:lnSpc>
              <a:spcBef>
                <a:spcPts val="0"/>
              </a:spcBef>
              <a:spcAft>
                <a:spcPts val="0"/>
              </a:spcAft>
              <a:buNone/>
            </a:pPr>
            <a:endParaRPr sz="2100" b="1"/>
          </a:p>
          <a:p>
            <a:pPr marL="457200" lvl="0" indent="-387350" algn="l" rtl="0">
              <a:lnSpc>
                <a:spcPct val="100000"/>
              </a:lnSpc>
              <a:spcBef>
                <a:spcPts val="0"/>
              </a:spcBef>
              <a:spcAft>
                <a:spcPts val="0"/>
              </a:spcAft>
              <a:buSzPts val="2500"/>
              <a:buChar char="•"/>
            </a:pPr>
            <a:r>
              <a:rPr lang="en-US" sz="2500" b="1"/>
              <a:t>Action: Vote to approve all policies as presented. </a:t>
            </a:r>
            <a:endParaRPr sz="2500" b="1"/>
          </a:p>
          <a:p>
            <a:pPr marL="0" lvl="0" indent="0" algn="l" rtl="0">
              <a:lnSpc>
                <a:spcPct val="90000"/>
              </a:lnSpc>
              <a:spcBef>
                <a:spcPts val="1000"/>
              </a:spcBef>
              <a:spcAft>
                <a:spcPts val="0"/>
              </a:spcAft>
              <a:buNone/>
            </a:pPr>
            <a:endParaRPr/>
          </a:p>
        </p:txBody>
      </p:sp>
      <p:sp>
        <p:nvSpPr>
          <p:cNvPr id="408" name="Google Shape;408;p59"/>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2"/>
          <p:cNvSpPr txBox="1">
            <a:spLocks noGrp="1"/>
          </p:cNvSpPr>
          <p:nvPr>
            <p:ph type="sldNum" idx="12"/>
          </p:nvPr>
        </p:nvSpPr>
        <p:spPr>
          <a:xfrm>
            <a:off x="9033387" y="6336686"/>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pic>
        <p:nvPicPr>
          <p:cNvPr id="265" name="Google Shape;265;p42"/>
          <p:cNvPicPr preferRelativeResize="0"/>
          <p:nvPr/>
        </p:nvPicPr>
        <p:blipFill>
          <a:blip r:embed="rId3">
            <a:alphaModFix/>
          </a:blip>
          <a:stretch>
            <a:fillRect/>
          </a:stretch>
        </p:blipFill>
        <p:spPr>
          <a:xfrm>
            <a:off x="8313475" y="1026875"/>
            <a:ext cx="3361125" cy="4189575"/>
          </a:xfrm>
          <a:prstGeom prst="rect">
            <a:avLst/>
          </a:prstGeom>
          <a:noFill/>
          <a:ln>
            <a:noFill/>
          </a:ln>
        </p:spPr>
      </p:pic>
      <p:sp>
        <p:nvSpPr>
          <p:cNvPr id="266" name="Google Shape;266;p42"/>
          <p:cNvSpPr txBox="1">
            <a:spLocks noGrp="1"/>
          </p:cNvSpPr>
          <p:nvPr>
            <p:ph type="title"/>
          </p:nvPr>
        </p:nvSpPr>
        <p:spPr>
          <a:xfrm>
            <a:off x="293698" y="1026875"/>
            <a:ext cx="7746000" cy="1306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lt2"/>
              </a:buClr>
              <a:buSzPts val="2950"/>
              <a:buFont typeface="Arial"/>
              <a:buNone/>
            </a:pPr>
            <a:r>
              <a:rPr lang="en-US" sz="4500">
                <a:solidFill>
                  <a:schemeClr val="dk1"/>
                </a:solidFill>
              </a:rPr>
              <a:t>OPENING REMARKS</a:t>
            </a:r>
            <a:endParaRPr sz="5100"/>
          </a:p>
        </p:txBody>
      </p:sp>
      <p:sp>
        <p:nvSpPr>
          <p:cNvPr id="267" name="Google Shape;267;p42"/>
          <p:cNvSpPr txBox="1"/>
          <p:nvPr/>
        </p:nvSpPr>
        <p:spPr>
          <a:xfrm>
            <a:off x="3535775" y="3011600"/>
            <a:ext cx="419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68" name="Google Shape;268;p42"/>
          <p:cNvPicPr preferRelativeResize="0"/>
          <p:nvPr/>
        </p:nvPicPr>
        <p:blipFill rotWithShape="1">
          <a:blip r:embed="rId4">
            <a:alphaModFix/>
          </a:blip>
          <a:srcRect/>
          <a:stretch/>
        </p:blipFill>
        <p:spPr>
          <a:xfrm>
            <a:off x="3778682" y="2403767"/>
            <a:ext cx="776041" cy="751274"/>
          </a:xfrm>
          <a:prstGeom prst="rect">
            <a:avLst/>
          </a:prstGeom>
          <a:noFill/>
          <a:ln>
            <a:noFill/>
          </a:ln>
        </p:spPr>
      </p:pic>
      <p:sp>
        <p:nvSpPr>
          <p:cNvPr id="269" name="Google Shape;269;p42"/>
          <p:cNvSpPr txBox="1"/>
          <p:nvPr/>
        </p:nvSpPr>
        <p:spPr>
          <a:xfrm>
            <a:off x="1007100" y="3674100"/>
            <a:ext cx="63192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lt2"/>
              </a:buClr>
              <a:buSzPts val="2100"/>
              <a:buFont typeface="Arial"/>
              <a:buNone/>
            </a:pPr>
            <a:r>
              <a:rPr lang="en-US" sz="4000">
                <a:solidFill>
                  <a:schemeClr val="accent1"/>
                </a:solidFill>
              </a:rPr>
              <a:t>Welcome Governor Hobbs</a:t>
            </a:r>
            <a:endParaRPr sz="240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0"/>
          <p:cNvSpPr txBox="1">
            <a:spLocks noGrp="1"/>
          </p:cNvSpPr>
          <p:nvPr>
            <p:ph type="title"/>
          </p:nvPr>
        </p:nvSpPr>
        <p:spPr>
          <a:xfrm>
            <a:off x="203400" y="1863575"/>
            <a:ext cx="7869300" cy="484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950"/>
              <a:buNone/>
            </a:pPr>
            <a:r>
              <a:rPr lang="en-US" sz="4500"/>
              <a:t>LOCAL PLANS </a:t>
            </a:r>
            <a:endParaRPr sz="4500"/>
          </a:p>
        </p:txBody>
      </p:sp>
      <p:sp>
        <p:nvSpPr>
          <p:cNvPr id="415" name="Google Shape;415;p60"/>
          <p:cNvSpPr txBox="1"/>
          <p:nvPr/>
        </p:nvSpPr>
        <p:spPr>
          <a:xfrm>
            <a:off x="1639650" y="4005525"/>
            <a:ext cx="4996800" cy="48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4000">
                <a:solidFill>
                  <a:schemeClr val="accent1"/>
                </a:solidFill>
              </a:rPr>
              <a:t>Kennedy Riley</a:t>
            </a:r>
            <a:r>
              <a:rPr lang="en-US" sz="4000" b="0" i="0" u="none" strike="noStrike" cap="none">
                <a:solidFill>
                  <a:schemeClr val="accent1"/>
                </a:solidFill>
                <a:latin typeface="Arial"/>
                <a:ea typeface="Arial"/>
                <a:cs typeface="Arial"/>
                <a:sym typeface="Arial"/>
              </a:rPr>
              <a:t>, OEO</a:t>
            </a:r>
            <a:endParaRPr sz="4000" b="0" i="0" u="none" strike="noStrike" cap="none">
              <a:solidFill>
                <a:schemeClr val="accent1"/>
              </a:solidFill>
              <a:latin typeface="Arial"/>
              <a:ea typeface="Arial"/>
              <a:cs typeface="Arial"/>
              <a:sym typeface="Arial"/>
            </a:endParaRPr>
          </a:p>
        </p:txBody>
      </p:sp>
      <p:pic>
        <p:nvPicPr>
          <p:cNvPr id="416" name="Google Shape;416;p60"/>
          <p:cNvPicPr preferRelativeResize="0"/>
          <p:nvPr/>
        </p:nvPicPr>
        <p:blipFill rotWithShape="1">
          <a:blip r:embed="rId3">
            <a:alphaModFix/>
          </a:blip>
          <a:srcRect/>
          <a:stretch/>
        </p:blipFill>
        <p:spPr>
          <a:xfrm>
            <a:off x="3750032" y="2957042"/>
            <a:ext cx="776041" cy="7512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1"/>
          <p:cNvSpPr txBox="1">
            <a:spLocks noGrp="1"/>
          </p:cNvSpPr>
          <p:nvPr>
            <p:ph type="title"/>
          </p:nvPr>
        </p:nvSpPr>
        <p:spPr>
          <a:xfrm>
            <a:off x="490250" y="582493"/>
            <a:ext cx="6418200" cy="486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sz="3000"/>
              <a:t>Local Plan Proposed Changes</a:t>
            </a:r>
            <a:endParaRPr sz="3000"/>
          </a:p>
        </p:txBody>
      </p:sp>
      <p:sp>
        <p:nvSpPr>
          <p:cNvPr id="423" name="Google Shape;423;p61"/>
          <p:cNvSpPr txBox="1">
            <a:spLocks noGrp="1"/>
          </p:cNvSpPr>
          <p:nvPr>
            <p:ph type="body" idx="1"/>
          </p:nvPr>
        </p:nvSpPr>
        <p:spPr>
          <a:xfrm>
            <a:off x="492300" y="1248825"/>
            <a:ext cx="11207400" cy="3803400"/>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1000"/>
              </a:spcBef>
              <a:spcAft>
                <a:spcPts val="0"/>
              </a:spcAft>
              <a:buSzPts val="2000"/>
              <a:buChar char="•"/>
            </a:pPr>
            <a:r>
              <a:rPr lang="en-US" sz="2000"/>
              <a:t>Background: Local Plans are required to be submitted every 4 years and modified every 2 by all LWDBs with Council approval. </a:t>
            </a:r>
            <a:endParaRPr sz="2000"/>
          </a:p>
          <a:p>
            <a:pPr marL="457200" lvl="0" indent="-355600" algn="l" rtl="0">
              <a:lnSpc>
                <a:spcPct val="90000"/>
              </a:lnSpc>
              <a:spcBef>
                <a:spcPts val="1000"/>
              </a:spcBef>
              <a:spcAft>
                <a:spcPts val="0"/>
              </a:spcAft>
              <a:buSzPts val="2000"/>
              <a:buChar char="•"/>
            </a:pPr>
            <a:r>
              <a:rPr lang="en-US" sz="2000"/>
              <a:t>Based on research, other states stagger their submissions to align with state plans which are tied directly to local plans. </a:t>
            </a:r>
            <a:endParaRPr sz="2000"/>
          </a:p>
          <a:p>
            <a:pPr marL="457200" lvl="0" indent="-355600" algn="l" rtl="0">
              <a:lnSpc>
                <a:spcPct val="90000"/>
              </a:lnSpc>
              <a:spcBef>
                <a:spcPts val="1000"/>
              </a:spcBef>
              <a:spcAft>
                <a:spcPts val="0"/>
              </a:spcAft>
              <a:buSzPts val="2000"/>
              <a:buChar char="•"/>
            </a:pPr>
            <a:r>
              <a:rPr lang="en-US" sz="2000"/>
              <a:t>Current: Timeline requires LWDBs to submit their Local Plans for 2024-2027 in June 2024; only 2 months after the State Plan is finalized. </a:t>
            </a:r>
            <a:endParaRPr sz="2000"/>
          </a:p>
          <a:p>
            <a:pPr marL="914400" lvl="1" indent="-355600" algn="l" rtl="0">
              <a:lnSpc>
                <a:spcPct val="90000"/>
              </a:lnSpc>
              <a:spcBef>
                <a:spcPts val="1000"/>
              </a:spcBef>
              <a:spcAft>
                <a:spcPts val="0"/>
              </a:spcAft>
              <a:buSzPts val="2000"/>
              <a:buChar char="•"/>
            </a:pPr>
            <a:r>
              <a:rPr lang="en-US" sz="2000"/>
              <a:t>This time frame does not give LWDBs satisfactory time to incorporate the State Plan and its guiding principles into their local plan which is a requirement. </a:t>
            </a:r>
            <a:endParaRPr sz="2000"/>
          </a:p>
          <a:p>
            <a:pPr marL="457200" lvl="0" indent="-355600" algn="l" rtl="0">
              <a:lnSpc>
                <a:spcPct val="90000"/>
              </a:lnSpc>
              <a:spcBef>
                <a:spcPts val="1000"/>
              </a:spcBef>
              <a:spcAft>
                <a:spcPts val="0"/>
              </a:spcAft>
              <a:buSzPts val="2000"/>
              <a:buChar char="•"/>
            </a:pPr>
            <a:r>
              <a:rPr lang="en-US" sz="2000"/>
              <a:t>Proposed change: Change the submission dates to the following</a:t>
            </a:r>
            <a:endParaRPr sz="2000"/>
          </a:p>
          <a:p>
            <a:pPr marL="914400" lvl="1" indent="-355600" algn="l" rtl="0">
              <a:lnSpc>
                <a:spcPct val="90000"/>
              </a:lnSpc>
              <a:spcBef>
                <a:spcPts val="1000"/>
              </a:spcBef>
              <a:spcAft>
                <a:spcPts val="0"/>
              </a:spcAft>
              <a:buSzPts val="2000"/>
              <a:buChar char="•"/>
            </a:pPr>
            <a:r>
              <a:rPr lang="en-US" sz="2000"/>
              <a:t>Local Plans become effective beginning January 1, 2025 and end December 31, 2028. </a:t>
            </a:r>
            <a:endParaRPr sz="2000"/>
          </a:p>
          <a:p>
            <a:pPr marL="914400" lvl="1" indent="-355600" algn="l" rtl="0">
              <a:lnSpc>
                <a:spcPct val="90000"/>
              </a:lnSpc>
              <a:spcBef>
                <a:spcPts val="1000"/>
              </a:spcBef>
              <a:spcAft>
                <a:spcPts val="0"/>
              </a:spcAft>
              <a:buSzPts val="2000"/>
              <a:buChar char="•"/>
            </a:pPr>
            <a:r>
              <a:rPr lang="en-US" sz="2000"/>
              <a:t>The 2 year modification would take effect January 1, 2027. This also ensures that all Local Plans/Modifications would cover an entire calendar year. </a:t>
            </a:r>
            <a:endParaRPr sz="2000"/>
          </a:p>
        </p:txBody>
      </p:sp>
      <p:sp>
        <p:nvSpPr>
          <p:cNvPr id="424" name="Google Shape;424;p61"/>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2"/>
          <p:cNvSpPr txBox="1">
            <a:spLocks noGrp="1"/>
          </p:cNvSpPr>
          <p:nvPr>
            <p:ph type="body" idx="1"/>
          </p:nvPr>
        </p:nvSpPr>
        <p:spPr>
          <a:xfrm>
            <a:off x="492300" y="446225"/>
            <a:ext cx="11207400" cy="622800"/>
          </a:xfrm>
          <a:prstGeom prst="rect">
            <a:avLst/>
          </a:prstGeom>
          <a:noFill/>
          <a:ln>
            <a:noFill/>
          </a:ln>
        </p:spPr>
        <p:txBody>
          <a:bodyPr spcFirstLastPara="1" wrap="square" lIns="91425" tIns="45700" rIns="91425" bIns="45700" anchor="t" anchorCtr="0">
            <a:noAutofit/>
          </a:bodyPr>
          <a:lstStyle/>
          <a:p>
            <a:pPr marL="457200" lvl="0" indent="-336550" algn="l" rtl="0">
              <a:lnSpc>
                <a:spcPct val="90000"/>
              </a:lnSpc>
              <a:spcBef>
                <a:spcPts val="1000"/>
              </a:spcBef>
              <a:spcAft>
                <a:spcPts val="0"/>
              </a:spcAft>
              <a:buSzPts val="1700"/>
              <a:buChar char="•"/>
            </a:pPr>
            <a:r>
              <a:rPr lang="en-US" sz="1700"/>
              <a:t>Proposed change requires the Council to vote to extend all 12 LWDB Local Plans for 6 months (from June 30 2024 to December 31, 2024 end date) and the new Local Plans to begin January 1, 2025. </a:t>
            </a:r>
            <a:endParaRPr sz="1700"/>
          </a:p>
          <a:p>
            <a:pPr marL="0" lvl="0" indent="0" algn="l" rtl="0">
              <a:lnSpc>
                <a:spcPct val="90000"/>
              </a:lnSpc>
              <a:spcBef>
                <a:spcPts val="1000"/>
              </a:spcBef>
              <a:spcAft>
                <a:spcPts val="0"/>
              </a:spcAft>
              <a:buNone/>
            </a:pPr>
            <a:endParaRPr sz="1700"/>
          </a:p>
        </p:txBody>
      </p:sp>
      <p:sp>
        <p:nvSpPr>
          <p:cNvPr id="431" name="Google Shape;431;p62"/>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
        <p:nvSpPr>
          <p:cNvPr id="432" name="Google Shape;432;p62"/>
          <p:cNvSpPr txBox="1"/>
          <p:nvPr/>
        </p:nvSpPr>
        <p:spPr>
          <a:xfrm>
            <a:off x="281600" y="5307175"/>
            <a:ext cx="11804400" cy="7917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00000"/>
              </a:lnSpc>
              <a:spcBef>
                <a:spcPts val="0"/>
              </a:spcBef>
              <a:spcAft>
                <a:spcPts val="0"/>
              </a:spcAft>
              <a:buClr>
                <a:srgbClr val="000000"/>
              </a:buClr>
              <a:buSzPts val="2100"/>
              <a:buFont typeface="Arial"/>
              <a:buChar char="●"/>
            </a:pPr>
            <a:r>
              <a:rPr lang="en-US" sz="2100" b="1"/>
              <a:t>Action: </a:t>
            </a:r>
            <a:r>
              <a:rPr lang="en-US" sz="2100" b="1">
                <a:solidFill>
                  <a:schemeClr val="lt2"/>
                </a:solidFill>
              </a:rPr>
              <a:t>Vote</a:t>
            </a:r>
            <a:r>
              <a:rPr lang="en-US" sz="2100" b="1"/>
              <a:t> to approve the extension of all 12 Local Board’s Local Plans for 6 months.</a:t>
            </a:r>
            <a:endParaRPr sz="2100" b="1"/>
          </a:p>
        </p:txBody>
      </p:sp>
      <p:graphicFrame>
        <p:nvGraphicFramePr>
          <p:cNvPr id="433" name="Google Shape;433;p62"/>
          <p:cNvGraphicFramePr/>
          <p:nvPr/>
        </p:nvGraphicFramePr>
        <p:xfrm>
          <a:off x="1591625" y="1154275"/>
          <a:ext cx="3000000" cy="3000000"/>
        </p:xfrm>
        <a:graphic>
          <a:graphicData uri="http://schemas.openxmlformats.org/drawingml/2006/table">
            <a:tbl>
              <a:tblPr>
                <a:solidFill>
                  <a:srgbClr val="FFFFFF"/>
                </a:solidFill>
                <a:tableStyleId>{BBE4B681-A212-40FD-AF50-CD0C74714761}</a:tableStyleId>
              </a:tblPr>
              <a:tblGrid>
                <a:gridCol w="5630475">
                  <a:extLst>
                    <a:ext uri="{9D8B030D-6E8A-4147-A177-3AD203B41FA5}">
                      <a16:colId xmlns:a16="http://schemas.microsoft.com/office/drawing/2014/main" val="20000"/>
                    </a:ext>
                  </a:extLst>
                </a:gridCol>
                <a:gridCol w="3378275">
                  <a:extLst>
                    <a:ext uri="{9D8B030D-6E8A-4147-A177-3AD203B41FA5}">
                      <a16:colId xmlns:a16="http://schemas.microsoft.com/office/drawing/2014/main" val="20001"/>
                    </a:ext>
                  </a:extLst>
                </a:gridCol>
              </a:tblGrid>
              <a:tr h="319550">
                <a:tc>
                  <a:txBody>
                    <a:bodyPr/>
                    <a:lstStyle/>
                    <a:p>
                      <a:pPr marL="0" lvl="0" indent="0" algn="l" rtl="0">
                        <a:lnSpc>
                          <a:spcPct val="120000"/>
                        </a:lnSpc>
                        <a:spcBef>
                          <a:spcPts val="0"/>
                        </a:spcBef>
                        <a:spcAft>
                          <a:spcPts val="0"/>
                        </a:spcAft>
                        <a:buNone/>
                      </a:pPr>
                      <a:r>
                        <a:rPr lang="en-US" sz="1200" b="1">
                          <a:solidFill>
                            <a:srgbClr val="222222"/>
                          </a:solidFill>
                        </a:rPr>
                        <a:t>Key Dates</a:t>
                      </a:r>
                      <a:endParaRPr sz="1200" b="1">
                        <a:solidFill>
                          <a:srgbClr val="222222"/>
                        </a:solidFill>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D0E0E3"/>
                    </a:solidFill>
                  </a:tcPr>
                </a:tc>
                <a:tc>
                  <a:txBody>
                    <a:bodyPr/>
                    <a:lstStyle/>
                    <a:p>
                      <a:pPr marL="0" lvl="0" indent="0" algn="l" rtl="0">
                        <a:lnSpc>
                          <a:spcPct val="120000"/>
                        </a:lnSpc>
                        <a:spcBef>
                          <a:spcPts val="0"/>
                        </a:spcBef>
                        <a:spcAft>
                          <a:spcPts val="0"/>
                        </a:spcAft>
                        <a:buNone/>
                      </a:pPr>
                      <a:r>
                        <a:rPr lang="en-US" sz="1200" b="1">
                          <a:solidFill>
                            <a:srgbClr val="222222"/>
                          </a:solidFill>
                        </a:rPr>
                        <a:t>On or Before</a:t>
                      </a:r>
                      <a:endParaRPr sz="1200" b="1">
                        <a:solidFill>
                          <a:srgbClr val="222222"/>
                        </a:solidFill>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D0E0E3"/>
                    </a:solidFill>
                  </a:tcPr>
                </a:tc>
                <a:extLst>
                  <a:ext uri="{0D108BD9-81ED-4DB2-BD59-A6C34878D82A}">
                    <a16:rowId xmlns:a16="http://schemas.microsoft.com/office/drawing/2014/main" val="10000"/>
                  </a:ext>
                </a:extLst>
              </a:tr>
              <a:tr h="319550">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Arizona State Unified Plan Public Comment Period</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Jan - March 2024</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19550">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Arizona State Unified Plan Submission</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March/April 2024</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19550">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Submission Guidance Sent to Local Boards</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March/April 2024</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19550">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Local Boards: Local Plan Development Begins</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April - September 2024</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19550">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Local Plans due to OEO</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September  2024</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9550">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OEO Review/Feedback to LWDBs</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September - October 2024</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19550">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Workforce Arizona Council Approval</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November 2024</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19550">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Local Plans Effective</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January 1, 2025 </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19550">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Local Plan Modification Period</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July 2026 - December 2026</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19550">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Workforce Arizona Council Approval</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December 2026</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19550">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Local Plan Modification Effective</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None/>
                      </a:pPr>
                      <a:r>
                        <a:rPr lang="en-US" sz="1200">
                          <a:solidFill>
                            <a:srgbClr val="222222"/>
                          </a:solidFill>
                          <a:highlight>
                            <a:srgbClr val="FFFFFF"/>
                          </a:highlight>
                        </a:rPr>
                        <a:t>January 1, 2027</a:t>
                      </a:r>
                      <a:endParaRPr sz="1200">
                        <a:solidFill>
                          <a:srgbClr val="222222"/>
                        </a:solidFill>
                        <a:highlight>
                          <a:srgbClr val="FFFFFF"/>
                        </a:highlight>
                      </a:endParaRPr>
                    </a:p>
                  </a:txBody>
                  <a:tcPr marL="63500" marR="63500" marT="63500" marB="63500">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3"/>
          <p:cNvSpPr txBox="1">
            <a:spLocks noGrp="1"/>
          </p:cNvSpPr>
          <p:nvPr>
            <p:ph type="title"/>
          </p:nvPr>
        </p:nvSpPr>
        <p:spPr>
          <a:xfrm>
            <a:off x="203400" y="1870850"/>
            <a:ext cx="7869300" cy="484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950"/>
              <a:buNone/>
            </a:pPr>
            <a:r>
              <a:rPr lang="en-US" sz="4500"/>
              <a:t>CONSENT AGENDA</a:t>
            </a:r>
            <a:endParaRPr sz="4500"/>
          </a:p>
        </p:txBody>
      </p:sp>
      <p:sp>
        <p:nvSpPr>
          <p:cNvPr id="440" name="Google Shape;440;p63"/>
          <p:cNvSpPr txBox="1"/>
          <p:nvPr/>
        </p:nvSpPr>
        <p:spPr>
          <a:xfrm>
            <a:off x="1639650" y="4005525"/>
            <a:ext cx="4996800" cy="48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4000">
                <a:solidFill>
                  <a:schemeClr val="accent1"/>
                </a:solidFill>
              </a:rPr>
              <a:t>Kennedy Riley</a:t>
            </a:r>
            <a:r>
              <a:rPr lang="en-US" sz="4000" b="0" i="0" u="none" strike="noStrike" cap="none">
                <a:solidFill>
                  <a:schemeClr val="accent1"/>
                </a:solidFill>
                <a:latin typeface="Arial"/>
                <a:ea typeface="Arial"/>
                <a:cs typeface="Arial"/>
                <a:sym typeface="Arial"/>
              </a:rPr>
              <a:t>, OEO</a:t>
            </a:r>
            <a:endParaRPr sz="4000" b="0" i="0" u="none" strike="noStrike" cap="none">
              <a:solidFill>
                <a:schemeClr val="accent1"/>
              </a:solidFill>
              <a:latin typeface="Arial"/>
              <a:ea typeface="Arial"/>
              <a:cs typeface="Arial"/>
              <a:sym typeface="Arial"/>
            </a:endParaRPr>
          </a:p>
        </p:txBody>
      </p:sp>
      <p:pic>
        <p:nvPicPr>
          <p:cNvPr id="441" name="Google Shape;441;p63"/>
          <p:cNvPicPr preferRelativeResize="0"/>
          <p:nvPr/>
        </p:nvPicPr>
        <p:blipFill rotWithShape="1">
          <a:blip r:embed="rId3">
            <a:alphaModFix/>
          </a:blip>
          <a:srcRect/>
          <a:stretch/>
        </p:blipFill>
        <p:spPr>
          <a:xfrm>
            <a:off x="3750032" y="2957042"/>
            <a:ext cx="776041" cy="7512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4"/>
          <p:cNvSpPr txBox="1">
            <a:spLocks noGrp="1"/>
          </p:cNvSpPr>
          <p:nvPr>
            <p:ph type="title"/>
          </p:nvPr>
        </p:nvSpPr>
        <p:spPr>
          <a:xfrm>
            <a:off x="490247" y="582500"/>
            <a:ext cx="81528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Consent Agenda Transition</a:t>
            </a:r>
            <a:endParaRPr/>
          </a:p>
        </p:txBody>
      </p:sp>
      <p:sp>
        <p:nvSpPr>
          <p:cNvPr id="448" name="Google Shape;448;p64"/>
          <p:cNvSpPr txBox="1">
            <a:spLocks noGrp="1"/>
          </p:cNvSpPr>
          <p:nvPr>
            <p:ph type="body" idx="1"/>
          </p:nvPr>
        </p:nvSpPr>
        <p:spPr>
          <a:xfrm>
            <a:off x="490250" y="1524000"/>
            <a:ext cx="11641500" cy="3781800"/>
          </a:xfrm>
          <a:prstGeom prst="rect">
            <a:avLst/>
          </a:prstGeom>
          <a:noFill/>
          <a:ln>
            <a:noFill/>
          </a:ln>
        </p:spPr>
        <p:txBody>
          <a:bodyPr spcFirstLastPara="1" wrap="square" lIns="91425" tIns="45700" rIns="91425" bIns="45700" anchor="t" anchorCtr="0">
            <a:noAutofit/>
          </a:bodyPr>
          <a:lstStyle/>
          <a:p>
            <a:pPr marL="457200" lvl="0" indent="-387350" algn="l" rtl="0">
              <a:lnSpc>
                <a:spcPct val="90000"/>
              </a:lnSpc>
              <a:spcBef>
                <a:spcPts val="1000"/>
              </a:spcBef>
              <a:spcAft>
                <a:spcPts val="0"/>
              </a:spcAft>
              <a:buSzPts val="2500"/>
              <a:buChar char="•"/>
            </a:pPr>
            <a:r>
              <a:rPr lang="en-US" sz="2500"/>
              <a:t>A consent agenda groups routine meeting discussion points into a single agenda item. In so doing, the grouped items can be approved in one action, rather than through the filing of multiple motions.</a:t>
            </a:r>
            <a:endParaRPr sz="2500"/>
          </a:p>
          <a:p>
            <a:pPr marL="457200" lvl="0" indent="-387350" algn="l" rtl="0">
              <a:lnSpc>
                <a:spcPct val="90000"/>
              </a:lnSpc>
              <a:spcBef>
                <a:spcPts val="1000"/>
              </a:spcBef>
              <a:spcAft>
                <a:spcPts val="0"/>
              </a:spcAft>
              <a:buSzPts val="2500"/>
              <a:buChar char="•"/>
            </a:pPr>
            <a:r>
              <a:rPr lang="en-US" sz="2500"/>
              <a:t>Consent agenda allows the Executive Committee to focus on the compliance pieces of LWDBs, policies, and other WIOA requirements and the Full Council to focus on strategic initiatives. </a:t>
            </a:r>
            <a:endParaRPr sz="2500"/>
          </a:p>
          <a:p>
            <a:pPr marL="457200" lvl="0" indent="-387350" algn="l" rtl="0">
              <a:lnSpc>
                <a:spcPct val="90000"/>
              </a:lnSpc>
              <a:spcBef>
                <a:spcPts val="1000"/>
              </a:spcBef>
              <a:spcAft>
                <a:spcPts val="0"/>
              </a:spcAft>
              <a:buSzPts val="2500"/>
              <a:buChar char="•"/>
            </a:pPr>
            <a:r>
              <a:rPr lang="en-US" sz="2500"/>
              <a:t>Consent agenda may include: policies, LWDB certifications, job-center certifications and other reports as necessary. </a:t>
            </a:r>
            <a:endParaRPr sz="2500"/>
          </a:p>
          <a:p>
            <a:pPr marL="457200" lvl="0" indent="-406400" algn="l" rtl="0">
              <a:lnSpc>
                <a:spcPct val="90000"/>
              </a:lnSpc>
              <a:spcBef>
                <a:spcPts val="1000"/>
              </a:spcBef>
              <a:spcAft>
                <a:spcPts val="0"/>
              </a:spcAft>
              <a:buSzPts val="2800"/>
              <a:buChar char="•"/>
            </a:pPr>
            <a:r>
              <a:rPr lang="en-US" sz="2500"/>
              <a:t>Members of the Council may pull any item off of the consent agenda for further discussion while the remaining items are approved.</a:t>
            </a:r>
            <a:r>
              <a:rPr lang="en-US"/>
              <a:t> </a:t>
            </a:r>
            <a:endParaRPr/>
          </a:p>
        </p:txBody>
      </p:sp>
      <p:sp>
        <p:nvSpPr>
          <p:cNvPr id="449" name="Google Shape;449;p64"/>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5"/>
          <p:cNvSpPr txBox="1">
            <a:spLocks noGrp="1"/>
          </p:cNvSpPr>
          <p:nvPr>
            <p:ph type="title"/>
          </p:nvPr>
        </p:nvSpPr>
        <p:spPr>
          <a:xfrm>
            <a:off x="203400" y="1834450"/>
            <a:ext cx="7869300" cy="484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950"/>
              <a:buNone/>
            </a:pPr>
            <a:r>
              <a:rPr lang="en-US" sz="4500"/>
              <a:t>ANNUAL REPORT</a:t>
            </a:r>
            <a:endParaRPr sz="4500"/>
          </a:p>
        </p:txBody>
      </p:sp>
      <p:sp>
        <p:nvSpPr>
          <p:cNvPr id="456" name="Google Shape;456;p65"/>
          <p:cNvSpPr txBox="1"/>
          <p:nvPr/>
        </p:nvSpPr>
        <p:spPr>
          <a:xfrm>
            <a:off x="1639650" y="4005525"/>
            <a:ext cx="4996800" cy="48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4000">
                <a:solidFill>
                  <a:schemeClr val="accent1"/>
                </a:solidFill>
              </a:rPr>
              <a:t>Kennedy Riley</a:t>
            </a:r>
            <a:r>
              <a:rPr lang="en-US" sz="4000" b="0" i="0" u="none" strike="noStrike" cap="none">
                <a:solidFill>
                  <a:schemeClr val="accent1"/>
                </a:solidFill>
                <a:latin typeface="Arial"/>
                <a:ea typeface="Arial"/>
                <a:cs typeface="Arial"/>
                <a:sym typeface="Arial"/>
              </a:rPr>
              <a:t>, OEO</a:t>
            </a:r>
            <a:endParaRPr sz="4000" b="0" i="0" u="none" strike="noStrike" cap="none">
              <a:solidFill>
                <a:schemeClr val="accent1"/>
              </a:solidFill>
              <a:latin typeface="Arial"/>
              <a:ea typeface="Arial"/>
              <a:cs typeface="Arial"/>
              <a:sym typeface="Arial"/>
            </a:endParaRPr>
          </a:p>
        </p:txBody>
      </p:sp>
      <p:pic>
        <p:nvPicPr>
          <p:cNvPr id="457" name="Google Shape;457;p65"/>
          <p:cNvPicPr preferRelativeResize="0"/>
          <p:nvPr/>
        </p:nvPicPr>
        <p:blipFill rotWithShape="1">
          <a:blip r:embed="rId3">
            <a:alphaModFix/>
          </a:blip>
          <a:srcRect/>
          <a:stretch/>
        </p:blipFill>
        <p:spPr>
          <a:xfrm>
            <a:off x="3750032" y="2957042"/>
            <a:ext cx="776041" cy="7512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6"/>
          <p:cNvSpPr txBox="1">
            <a:spLocks noGrp="1"/>
          </p:cNvSpPr>
          <p:nvPr>
            <p:ph type="title"/>
          </p:nvPr>
        </p:nvSpPr>
        <p:spPr>
          <a:xfrm>
            <a:off x="490247" y="582500"/>
            <a:ext cx="81528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Council Annual Report</a:t>
            </a:r>
            <a:endParaRPr/>
          </a:p>
        </p:txBody>
      </p:sp>
      <p:sp>
        <p:nvSpPr>
          <p:cNvPr id="464" name="Google Shape;464;p66"/>
          <p:cNvSpPr txBox="1">
            <a:spLocks noGrp="1"/>
          </p:cNvSpPr>
          <p:nvPr>
            <p:ph type="body" idx="1"/>
          </p:nvPr>
        </p:nvSpPr>
        <p:spPr>
          <a:xfrm>
            <a:off x="490250" y="2043000"/>
            <a:ext cx="11286300" cy="32628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a:t>Currently in development of the Council Annual Report required by A.R.S 41-5401</a:t>
            </a:r>
            <a:endParaRPr/>
          </a:p>
          <a:p>
            <a:pPr marL="457200" lvl="0" indent="-406400" algn="l" rtl="0">
              <a:lnSpc>
                <a:spcPct val="90000"/>
              </a:lnSpc>
              <a:spcBef>
                <a:spcPts val="1000"/>
              </a:spcBef>
              <a:spcAft>
                <a:spcPts val="0"/>
              </a:spcAft>
              <a:buSzPts val="2800"/>
              <a:buChar char="•"/>
            </a:pPr>
            <a:r>
              <a:rPr lang="en-US"/>
              <a:t>Report covers performance and demographic information for WIOA Titles I-IV</a:t>
            </a:r>
            <a:endParaRPr/>
          </a:p>
          <a:p>
            <a:pPr marL="457200" lvl="0" indent="-406400" algn="l" rtl="0">
              <a:lnSpc>
                <a:spcPct val="90000"/>
              </a:lnSpc>
              <a:spcBef>
                <a:spcPts val="1000"/>
              </a:spcBef>
              <a:spcAft>
                <a:spcPts val="0"/>
              </a:spcAft>
              <a:buSzPts val="2800"/>
              <a:buChar char="•"/>
            </a:pPr>
            <a:r>
              <a:rPr lang="en-US"/>
              <a:t>Annual Report will be delivered to the Council and State legislature on December 1, 2023. </a:t>
            </a:r>
            <a:endParaRPr/>
          </a:p>
        </p:txBody>
      </p:sp>
      <p:sp>
        <p:nvSpPr>
          <p:cNvPr id="465" name="Google Shape;465;p66"/>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endParaRPr/>
          </a:p>
        </p:txBody>
      </p:sp>
      <p:pic>
        <p:nvPicPr>
          <p:cNvPr id="471" name="Google Shape;471;p67" descr="A picture containing person, brass&#10;&#10;Description automatically generated"/>
          <p:cNvPicPr preferRelativeResize="0"/>
          <p:nvPr/>
        </p:nvPicPr>
        <p:blipFill rotWithShape="1">
          <a:blip r:embed="rId3">
            <a:alphaModFix/>
          </a:blip>
          <a:srcRect/>
          <a:stretch/>
        </p:blipFill>
        <p:spPr>
          <a:xfrm>
            <a:off x="0" y="-3574"/>
            <a:ext cx="12185650" cy="6861575"/>
          </a:xfrm>
          <a:prstGeom prst="rect">
            <a:avLst/>
          </a:prstGeom>
          <a:noFill/>
          <a:ln>
            <a:noFill/>
          </a:ln>
        </p:spPr>
      </p:pic>
      <p:sp>
        <p:nvSpPr>
          <p:cNvPr id="472" name="Google Shape;472;p67"/>
          <p:cNvSpPr txBox="1"/>
          <p:nvPr/>
        </p:nvSpPr>
        <p:spPr>
          <a:xfrm>
            <a:off x="1109100" y="2242691"/>
            <a:ext cx="4986900" cy="433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a:solidFill>
                  <a:schemeClr val="lt1"/>
                </a:solidFill>
              </a:rPr>
              <a:t>September 7th, 2023</a:t>
            </a:r>
            <a:endParaRPr sz="2000" b="0" i="0" u="none" strike="noStrike" cap="none">
              <a:solidFill>
                <a:schemeClr val="lt1"/>
              </a:solidFill>
              <a:latin typeface="Arial"/>
              <a:ea typeface="Arial"/>
              <a:cs typeface="Arial"/>
              <a:sym typeface="Arial"/>
            </a:endParaRPr>
          </a:p>
        </p:txBody>
      </p:sp>
      <p:sp>
        <p:nvSpPr>
          <p:cNvPr id="473" name="Google Shape;473;p67"/>
          <p:cNvSpPr txBox="1"/>
          <p:nvPr/>
        </p:nvSpPr>
        <p:spPr>
          <a:xfrm>
            <a:off x="716400" y="4202511"/>
            <a:ext cx="5772300" cy="709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2000"/>
              <a:buFont typeface="Arial"/>
              <a:buNone/>
            </a:pPr>
            <a:r>
              <a:rPr lang="en-US" sz="2000" i="1">
                <a:solidFill>
                  <a:schemeClr val="lt1"/>
                </a:solidFill>
              </a:rPr>
              <a:t>Doug Walls</a:t>
            </a:r>
            <a:endParaRPr sz="2000" b="0" i="1"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dk2"/>
              </a:buClr>
              <a:buSzPts val="2000"/>
              <a:buFont typeface="Arial"/>
              <a:buNone/>
            </a:pPr>
            <a:r>
              <a:rPr lang="en-US" sz="2000" i="1">
                <a:solidFill>
                  <a:schemeClr val="lt1"/>
                </a:solidFill>
              </a:rPr>
              <a:t>Director of Labor Market Information, OEO</a:t>
            </a:r>
            <a:endParaRPr sz="1400" b="0" i="0" u="none" strike="noStrike" cap="none">
              <a:solidFill>
                <a:schemeClr val="lt1"/>
              </a:solidFill>
              <a:latin typeface="Arial"/>
              <a:ea typeface="Arial"/>
              <a:cs typeface="Arial"/>
              <a:sym typeface="Arial"/>
            </a:endParaRPr>
          </a:p>
        </p:txBody>
      </p:sp>
      <p:pic>
        <p:nvPicPr>
          <p:cNvPr id="474" name="Google Shape;474;p67"/>
          <p:cNvPicPr preferRelativeResize="0"/>
          <p:nvPr/>
        </p:nvPicPr>
        <p:blipFill rotWithShape="1">
          <a:blip r:embed="rId4">
            <a:alphaModFix/>
          </a:blip>
          <a:srcRect/>
          <a:stretch/>
        </p:blipFill>
        <p:spPr>
          <a:xfrm>
            <a:off x="3338757" y="1099542"/>
            <a:ext cx="776041" cy="751274"/>
          </a:xfrm>
          <a:prstGeom prst="rect">
            <a:avLst/>
          </a:prstGeom>
          <a:noFill/>
          <a:ln>
            <a:noFill/>
          </a:ln>
        </p:spPr>
      </p:pic>
      <p:pic>
        <p:nvPicPr>
          <p:cNvPr id="475" name="Google Shape;475;p67" descr="A black and white sign&#10;&#10;Description automatically generated with low confidence"/>
          <p:cNvPicPr preferRelativeResize="0"/>
          <p:nvPr/>
        </p:nvPicPr>
        <p:blipFill rotWithShape="1">
          <a:blip r:embed="rId5">
            <a:alphaModFix/>
          </a:blip>
          <a:srcRect/>
          <a:stretch/>
        </p:blipFill>
        <p:spPr>
          <a:xfrm>
            <a:off x="2562025" y="5247732"/>
            <a:ext cx="2325660" cy="760811"/>
          </a:xfrm>
          <a:prstGeom prst="rect">
            <a:avLst/>
          </a:prstGeom>
          <a:noFill/>
          <a:ln>
            <a:noFill/>
          </a:ln>
        </p:spPr>
      </p:pic>
      <p:sp>
        <p:nvSpPr>
          <p:cNvPr id="476" name="Google Shape;476;p67"/>
          <p:cNvSpPr txBox="1"/>
          <p:nvPr/>
        </p:nvSpPr>
        <p:spPr>
          <a:xfrm>
            <a:off x="663525" y="2676375"/>
            <a:ext cx="6147300" cy="1416000"/>
          </a:xfrm>
          <a:prstGeom prst="rect">
            <a:avLst/>
          </a:prstGeom>
          <a:noFill/>
          <a:ln>
            <a:noFill/>
          </a:ln>
        </p:spPr>
        <p:txBody>
          <a:bodyPr spcFirstLastPara="1" wrap="square" lIns="91425" tIns="91425" rIns="91425" bIns="91425" anchor="t" anchorCtr="0">
            <a:spAutoFit/>
          </a:bodyPr>
          <a:lstStyle/>
          <a:p>
            <a:pPr marL="12700" marR="0" lvl="0" indent="0" algn="ctr" rtl="0">
              <a:lnSpc>
                <a:spcPct val="100000"/>
              </a:lnSpc>
              <a:spcBef>
                <a:spcPts val="100"/>
              </a:spcBef>
              <a:spcAft>
                <a:spcPts val="0"/>
              </a:spcAft>
              <a:buClr>
                <a:schemeClr val="dk1"/>
              </a:buClr>
              <a:buSzPts val="4000"/>
              <a:buFont typeface="Arial"/>
              <a:buNone/>
            </a:pPr>
            <a:r>
              <a:rPr lang="en-US" sz="4000" b="0" i="0" u="none" strike="noStrike" cap="none">
                <a:solidFill>
                  <a:schemeClr val="lt1"/>
                </a:solidFill>
                <a:latin typeface="Arial"/>
                <a:ea typeface="Arial"/>
                <a:cs typeface="Arial"/>
                <a:sym typeface="Arial"/>
              </a:rPr>
              <a:t>STATE PLAN LABOR MARKET INFORMATION</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8"/>
          <p:cNvSpPr txBox="1">
            <a:spLocks noGrp="1"/>
          </p:cNvSpPr>
          <p:nvPr>
            <p:ph type="title"/>
          </p:nvPr>
        </p:nvSpPr>
        <p:spPr>
          <a:xfrm>
            <a:off x="76200" y="298813"/>
            <a:ext cx="11206500" cy="1306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950"/>
              <a:buFont typeface="Calibri"/>
              <a:buNone/>
            </a:pPr>
            <a:r>
              <a:rPr lang="en-US" sz="2400" b="1">
                <a:solidFill>
                  <a:srgbClr val="ED7D31"/>
                </a:solidFill>
                <a:latin typeface="Arial"/>
                <a:ea typeface="Arial"/>
                <a:cs typeface="Arial"/>
                <a:sym typeface="Arial"/>
              </a:rPr>
              <a:t>PY2024-2027 Workforce Plan: Economic &amp; Workforce Analysis</a:t>
            </a:r>
            <a:endParaRPr sz="2400" b="1">
              <a:solidFill>
                <a:srgbClr val="ED7D31"/>
              </a:solidFill>
              <a:latin typeface="Arial"/>
              <a:ea typeface="Arial"/>
              <a:cs typeface="Arial"/>
              <a:sym typeface="Arial"/>
            </a:endParaRPr>
          </a:p>
        </p:txBody>
      </p:sp>
      <p:sp>
        <p:nvSpPr>
          <p:cNvPr id="483" name="Google Shape;483;p68"/>
          <p:cNvSpPr txBox="1">
            <a:spLocks noGrp="1"/>
          </p:cNvSpPr>
          <p:nvPr>
            <p:ph type="body" idx="1"/>
          </p:nvPr>
        </p:nvSpPr>
        <p:spPr>
          <a:xfrm>
            <a:off x="257550" y="1428500"/>
            <a:ext cx="10363200" cy="4522200"/>
          </a:xfrm>
          <a:prstGeom prst="rect">
            <a:avLst/>
          </a:prstGeom>
          <a:noFill/>
          <a:ln>
            <a:noFill/>
          </a:ln>
        </p:spPr>
        <p:txBody>
          <a:bodyPr spcFirstLastPara="1" wrap="square" lIns="91425" tIns="45700" rIns="91425" bIns="45700" anchor="t" anchorCtr="0">
            <a:normAutofit/>
          </a:bodyPr>
          <a:lstStyle/>
          <a:p>
            <a:pPr marL="457200" lvl="0" indent="-374650" algn="l" rtl="0">
              <a:lnSpc>
                <a:spcPct val="115000"/>
              </a:lnSpc>
              <a:spcBef>
                <a:spcPts val="1000"/>
              </a:spcBef>
              <a:spcAft>
                <a:spcPts val="0"/>
              </a:spcAft>
              <a:buClr>
                <a:schemeClr val="dk1"/>
              </a:buClr>
              <a:buSzPts val="2300"/>
              <a:buFont typeface="Arial"/>
              <a:buChar char="•"/>
            </a:pPr>
            <a:r>
              <a:rPr lang="en-US" sz="2300">
                <a:solidFill>
                  <a:schemeClr val="dk1"/>
                </a:solidFill>
                <a:latin typeface="Arial"/>
                <a:ea typeface="Arial"/>
                <a:cs typeface="Arial"/>
                <a:sym typeface="Arial"/>
              </a:rPr>
              <a:t>Population Analysis</a:t>
            </a:r>
            <a:endParaRPr sz="2300">
              <a:solidFill>
                <a:schemeClr val="dk1"/>
              </a:solidFill>
              <a:latin typeface="Arial"/>
              <a:ea typeface="Arial"/>
              <a:cs typeface="Arial"/>
              <a:sym typeface="Arial"/>
            </a:endParaRPr>
          </a:p>
          <a:p>
            <a:pPr marL="457200" lvl="0" indent="-374650" algn="l" rtl="0">
              <a:lnSpc>
                <a:spcPct val="115000"/>
              </a:lnSpc>
              <a:spcBef>
                <a:spcPts val="1000"/>
              </a:spcBef>
              <a:spcAft>
                <a:spcPts val="0"/>
              </a:spcAft>
              <a:buClr>
                <a:schemeClr val="dk1"/>
              </a:buClr>
              <a:buSzPts val="2300"/>
              <a:buFont typeface="Arial"/>
              <a:buChar char="•"/>
            </a:pPr>
            <a:r>
              <a:rPr lang="en-US" sz="2300">
                <a:solidFill>
                  <a:schemeClr val="dk1"/>
                </a:solidFill>
                <a:latin typeface="Arial"/>
                <a:ea typeface="Arial"/>
                <a:cs typeface="Arial"/>
                <a:sym typeface="Arial"/>
              </a:rPr>
              <a:t>Economic Analysis</a:t>
            </a:r>
            <a:endParaRPr sz="2300">
              <a:solidFill>
                <a:schemeClr val="dk1"/>
              </a:solidFill>
              <a:latin typeface="Arial"/>
              <a:ea typeface="Arial"/>
              <a:cs typeface="Arial"/>
              <a:sym typeface="Arial"/>
            </a:endParaRPr>
          </a:p>
          <a:p>
            <a:pPr marL="914400" lvl="1" indent="-374650" algn="l" rtl="0">
              <a:lnSpc>
                <a:spcPct val="115000"/>
              </a:lnSpc>
              <a:spcBef>
                <a:spcPts val="1000"/>
              </a:spcBef>
              <a:spcAft>
                <a:spcPts val="0"/>
              </a:spcAft>
              <a:buClr>
                <a:schemeClr val="dk1"/>
              </a:buClr>
              <a:buSzPts val="2300"/>
              <a:buFont typeface="Arial"/>
              <a:buChar char="•"/>
            </a:pPr>
            <a:r>
              <a:rPr lang="en-US" sz="2300">
                <a:solidFill>
                  <a:schemeClr val="dk1"/>
                </a:solidFill>
                <a:latin typeface="Arial"/>
                <a:ea typeface="Arial"/>
                <a:cs typeface="Arial"/>
                <a:sym typeface="Arial"/>
              </a:rPr>
              <a:t>In-Demand Industries &amp; Occupations</a:t>
            </a:r>
            <a:endParaRPr sz="2300">
              <a:solidFill>
                <a:schemeClr val="dk1"/>
              </a:solidFill>
              <a:latin typeface="Arial"/>
              <a:ea typeface="Arial"/>
              <a:cs typeface="Arial"/>
              <a:sym typeface="Arial"/>
            </a:endParaRPr>
          </a:p>
          <a:p>
            <a:pPr marL="457200" lvl="0" indent="-374650" algn="l" rtl="0">
              <a:lnSpc>
                <a:spcPct val="115000"/>
              </a:lnSpc>
              <a:spcBef>
                <a:spcPts val="1000"/>
              </a:spcBef>
              <a:spcAft>
                <a:spcPts val="0"/>
              </a:spcAft>
              <a:buClr>
                <a:schemeClr val="dk1"/>
              </a:buClr>
              <a:buSzPts val="2300"/>
              <a:buFont typeface="Arial"/>
              <a:buChar char="•"/>
            </a:pPr>
            <a:r>
              <a:rPr lang="en-US" sz="2300">
                <a:solidFill>
                  <a:schemeClr val="dk1"/>
                </a:solidFill>
                <a:latin typeface="Arial"/>
                <a:ea typeface="Arial"/>
                <a:cs typeface="Arial"/>
                <a:sym typeface="Arial"/>
              </a:rPr>
              <a:t>WIOA Performance Data &amp; Next Steps</a:t>
            </a:r>
            <a:endParaRPr sz="230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9"/>
          <p:cNvSpPr txBox="1">
            <a:spLocks noGrp="1"/>
          </p:cNvSpPr>
          <p:nvPr>
            <p:ph type="title" idx="4294967295"/>
          </p:nvPr>
        </p:nvSpPr>
        <p:spPr>
          <a:xfrm>
            <a:off x="2118063" y="1826746"/>
            <a:ext cx="7842600" cy="152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4800">
                <a:latin typeface="Arial"/>
                <a:ea typeface="Arial"/>
                <a:cs typeface="Arial"/>
                <a:sym typeface="Arial"/>
              </a:rPr>
              <a:t>POPULATION ANALYSIS</a:t>
            </a:r>
            <a:endParaRPr sz="4800">
              <a:latin typeface="Arial"/>
              <a:ea typeface="Arial"/>
              <a:cs typeface="Arial"/>
              <a:sym typeface="Arial"/>
            </a:endParaRPr>
          </a:p>
        </p:txBody>
      </p:sp>
      <p:sp>
        <p:nvSpPr>
          <p:cNvPr id="490" name="Google Shape;490;p69"/>
          <p:cNvSpPr txBox="1">
            <a:spLocks noGrp="1"/>
          </p:cNvSpPr>
          <p:nvPr>
            <p:ph type="sldNum" idx="12"/>
          </p:nvPr>
        </p:nvSpPr>
        <p:spPr>
          <a:xfrm>
            <a:off x="9033387" y="630047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
        <p:nvSpPr>
          <p:cNvPr id="491" name="Google Shape;491;p69"/>
          <p:cNvSpPr txBox="1"/>
          <p:nvPr/>
        </p:nvSpPr>
        <p:spPr>
          <a:xfrm>
            <a:off x="2698299" y="2887500"/>
            <a:ext cx="6227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a:solidFill>
                  <a:srgbClr val="E24301"/>
                </a:solidFill>
              </a:rPr>
              <a:t>Key Population Characteristics Relating to Employment</a:t>
            </a:r>
            <a:endParaRPr sz="1400" b="0" i="0" u="none" strike="noStrike" cap="none">
              <a:solidFill>
                <a:srgbClr val="E2430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218250" y="1039800"/>
            <a:ext cx="7839600" cy="484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950"/>
              <a:buNone/>
            </a:pPr>
            <a:r>
              <a:rPr lang="en-US" sz="4500"/>
              <a:t>CELEBRATE PHOENIX ELECTRICAL</a:t>
            </a:r>
            <a:r>
              <a:rPr lang="en-US" sz="3800"/>
              <a:t> </a:t>
            </a:r>
            <a:endParaRPr sz="3800"/>
          </a:p>
        </p:txBody>
      </p:sp>
      <p:sp>
        <p:nvSpPr>
          <p:cNvPr id="276" name="Google Shape;276;p43"/>
          <p:cNvSpPr txBox="1"/>
          <p:nvPr/>
        </p:nvSpPr>
        <p:spPr>
          <a:xfrm>
            <a:off x="1031375" y="4158400"/>
            <a:ext cx="6632400" cy="48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4000">
                <a:solidFill>
                  <a:schemeClr val="accent1"/>
                </a:solidFill>
              </a:rPr>
              <a:t>Chairman Mark Gaspers</a:t>
            </a:r>
            <a:endParaRPr sz="4000" b="0" i="0" u="none" strike="noStrike" cap="none">
              <a:solidFill>
                <a:schemeClr val="accent1"/>
              </a:solidFill>
              <a:latin typeface="Arial"/>
              <a:ea typeface="Arial"/>
              <a:cs typeface="Arial"/>
              <a:sym typeface="Arial"/>
            </a:endParaRPr>
          </a:p>
        </p:txBody>
      </p:sp>
      <p:pic>
        <p:nvPicPr>
          <p:cNvPr id="277" name="Google Shape;277;p43"/>
          <p:cNvPicPr preferRelativeResize="0"/>
          <p:nvPr/>
        </p:nvPicPr>
        <p:blipFill rotWithShape="1">
          <a:blip r:embed="rId3">
            <a:alphaModFix/>
          </a:blip>
          <a:srcRect/>
          <a:stretch/>
        </p:blipFill>
        <p:spPr>
          <a:xfrm>
            <a:off x="3750032" y="2957042"/>
            <a:ext cx="776041" cy="7512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0"/>
          <p:cNvSpPr txBox="1"/>
          <p:nvPr/>
        </p:nvSpPr>
        <p:spPr>
          <a:xfrm>
            <a:off x="76200" y="301175"/>
            <a:ext cx="7755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a:solidFill>
                  <a:schemeClr val="dk1"/>
                </a:solidFill>
              </a:rPr>
              <a:t>POPULATION CHARACTERISTICS</a:t>
            </a:r>
            <a:endParaRPr sz="2400" b="0" i="0" u="none" strike="noStrike" cap="none">
              <a:solidFill>
                <a:schemeClr val="dk1"/>
              </a:solidFill>
              <a:latin typeface="Arial"/>
              <a:ea typeface="Arial"/>
              <a:cs typeface="Arial"/>
              <a:sym typeface="Arial"/>
            </a:endParaRPr>
          </a:p>
        </p:txBody>
      </p:sp>
      <p:sp>
        <p:nvSpPr>
          <p:cNvPr id="497" name="Google Shape;497;p70"/>
          <p:cNvSpPr txBox="1"/>
          <p:nvPr/>
        </p:nvSpPr>
        <p:spPr>
          <a:xfrm>
            <a:off x="76200" y="676565"/>
            <a:ext cx="4969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400" b="0" i="0" u="none" strike="noStrike" cap="none">
                <a:solidFill>
                  <a:srgbClr val="E24301"/>
                </a:solidFill>
                <a:latin typeface="Arial"/>
                <a:ea typeface="Arial"/>
                <a:cs typeface="Arial"/>
                <a:sym typeface="Arial"/>
              </a:rPr>
              <a:t>2021</a:t>
            </a:r>
            <a:endParaRPr sz="1400" b="0" i="0" u="none" strike="noStrike" cap="none">
              <a:solidFill>
                <a:srgbClr val="E24301"/>
              </a:solidFill>
              <a:latin typeface="Arial"/>
              <a:ea typeface="Arial"/>
              <a:cs typeface="Arial"/>
              <a:sym typeface="Arial"/>
            </a:endParaRPr>
          </a:p>
        </p:txBody>
      </p:sp>
      <p:pic>
        <p:nvPicPr>
          <p:cNvPr id="498" name="Google Shape;498;p70"/>
          <p:cNvPicPr preferRelativeResize="0"/>
          <p:nvPr/>
        </p:nvPicPr>
        <p:blipFill rotWithShape="1">
          <a:blip r:embed="rId3">
            <a:alphaModFix/>
          </a:blip>
          <a:srcRect r="872" b="1874"/>
          <a:stretch/>
        </p:blipFill>
        <p:spPr>
          <a:xfrm>
            <a:off x="2298800" y="1230125"/>
            <a:ext cx="6725450" cy="3554425"/>
          </a:xfrm>
          <a:prstGeom prst="rect">
            <a:avLst/>
          </a:prstGeom>
          <a:noFill/>
          <a:ln>
            <a:noFill/>
          </a:ln>
        </p:spPr>
      </p:pic>
      <p:sp>
        <p:nvSpPr>
          <p:cNvPr id="499" name="Google Shape;499;p70"/>
          <p:cNvSpPr txBox="1"/>
          <p:nvPr/>
        </p:nvSpPr>
        <p:spPr>
          <a:xfrm>
            <a:off x="2221125" y="4937900"/>
            <a:ext cx="6880800" cy="264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US" sz="800" b="0" i="1" u="none" strike="noStrike" cap="none">
                <a:solidFill>
                  <a:schemeClr val="dk1"/>
                </a:solidFill>
                <a:latin typeface="Arial"/>
                <a:ea typeface="Arial"/>
                <a:cs typeface="Arial"/>
                <a:sym typeface="Arial"/>
              </a:rPr>
              <a:t>Source: </a:t>
            </a:r>
            <a:r>
              <a:rPr lang="en-US" sz="800" i="1">
                <a:solidFill>
                  <a:schemeClr val="dk1"/>
                </a:solidFill>
              </a:rPr>
              <a:t>U.S. Census Bureau, American Community Survey, 2021 5-Year Estimates, Table DP03; Office of Economic Opportunity</a:t>
            </a:r>
            <a:endParaRPr sz="800" i="1">
              <a:solidFill>
                <a:schemeClr val="dk1"/>
              </a:solidFill>
            </a:endParaRPr>
          </a:p>
          <a:p>
            <a:pPr marL="0" marR="0" lvl="0" indent="0" algn="l" rtl="0">
              <a:lnSpc>
                <a:spcPct val="115000"/>
              </a:lnSpc>
              <a:spcBef>
                <a:spcPts val="0"/>
              </a:spcBef>
              <a:spcAft>
                <a:spcPts val="0"/>
              </a:spcAft>
              <a:buClr>
                <a:srgbClr val="000000"/>
              </a:buClr>
              <a:buSzPts val="800"/>
              <a:buFont typeface="Arial"/>
              <a:buNone/>
            </a:pPr>
            <a:endParaRPr sz="800" i="1">
              <a:solidFill>
                <a:schemeClr val="dk1"/>
              </a:solidFill>
            </a:endParaRPr>
          </a:p>
          <a:p>
            <a:pPr marL="0" marR="0" lvl="0" indent="0" algn="l" rtl="0">
              <a:lnSpc>
                <a:spcPct val="115000"/>
              </a:lnSpc>
              <a:spcBef>
                <a:spcPts val="0"/>
              </a:spcBef>
              <a:spcAft>
                <a:spcPts val="0"/>
              </a:spcAft>
              <a:buClr>
                <a:srgbClr val="000000"/>
              </a:buClr>
              <a:buSzPts val="800"/>
              <a:buFont typeface="Arial"/>
              <a:buNone/>
            </a:pPr>
            <a:endParaRPr sz="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1"/>
          <p:cNvSpPr txBox="1"/>
          <p:nvPr/>
        </p:nvSpPr>
        <p:spPr>
          <a:xfrm>
            <a:off x="76200" y="301175"/>
            <a:ext cx="7755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a:solidFill>
                  <a:schemeClr val="dk1"/>
                </a:solidFill>
              </a:rPr>
              <a:t>EDUCATIONAL ATTAINMENT</a:t>
            </a:r>
            <a:endParaRPr sz="2400" b="0" i="0" u="none" strike="noStrike" cap="none">
              <a:solidFill>
                <a:schemeClr val="dk1"/>
              </a:solidFill>
              <a:latin typeface="Arial"/>
              <a:ea typeface="Arial"/>
              <a:cs typeface="Arial"/>
              <a:sym typeface="Arial"/>
            </a:endParaRPr>
          </a:p>
        </p:txBody>
      </p:sp>
      <p:sp>
        <p:nvSpPr>
          <p:cNvPr id="505" name="Google Shape;505;p71"/>
          <p:cNvSpPr txBox="1"/>
          <p:nvPr/>
        </p:nvSpPr>
        <p:spPr>
          <a:xfrm>
            <a:off x="76200" y="676565"/>
            <a:ext cx="4969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400" b="0" i="0" u="none" strike="noStrike" cap="none">
                <a:solidFill>
                  <a:srgbClr val="E24301"/>
                </a:solidFill>
                <a:latin typeface="Arial"/>
                <a:ea typeface="Arial"/>
                <a:cs typeface="Arial"/>
                <a:sym typeface="Arial"/>
              </a:rPr>
              <a:t>2021 Estimates, Percent of Total Population</a:t>
            </a:r>
            <a:endParaRPr sz="1400" b="0" i="0" u="none" strike="noStrike" cap="none">
              <a:solidFill>
                <a:srgbClr val="E24301"/>
              </a:solidFill>
              <a:latin typeface="Arial"/>
              <a:ea typeface="Arial"/>
              <a:cs typeface="Arial"/>
              <a:sym typeface="Arial"/>
            </a:endParaRPr>
          </a:p>
        </p:txBody>
      </p:sp>
      <p:sp>
        <p:nvSpPr>
          <p:cNvPr id="506" name="Google Shape;506;p71"/>
          <p:cNvSpPr txBox="1"/>
          <p:nvPr/>
        </p:nvSpPr>
        <p:spPr>
          <a:xfrm>
            <a:off x="8451550" y="596025"/>
            <a:ext cx="3644400" cy="5367300"/>
          </a:xfrm>
          <a:prstGeom prst="rect">
            <a:avLst/>
          </a:prstGeom>
          <a:noFill/>
          <a:ln>
            <a:noFill/>
          </a:ln>
        </p:spPr>
        <p:txBody>
          <a:bodyPr spcFirstLastPara="1" wrap="square" lIns="91425" tIns="45700" rIns="91425" bIns="45700" anchor="t" anchorCtr="0">
            <a:noAutofit/>
          </a:bodyPr>
          <a:lstStyle/>
          <a:p>
            <a:pPr marL="12700" marR="5080" lvl="0" indent="0" algn="l" rtl="0">
              <a:lnSpc>
                <a:spcPct val="113300"/>
              </a:lnSpc>
              <a:spcBef>
                <a:spcPts val="0"/>
              </a:spcBef>
              <a:spcAft>
                <a:spcPts val="0"/>
              </a:spcAft>
              <a:buClr>
                <a:schemeClr val="dk1"/>
              </a:buClr>
              <a:buSzPts val="1600"/>
              <a:buFont typeface="Arial"/>
              <a:buNone/>
            </a:pPr>
            <a:r>
              <a:rPr lang="en-US" sz="1600" b="1" i="0" u="none" strike="noStrike" cap="none">
                <a:solidFill>
                  <a:schemeClr val="lt1"/>
                </a:solidFill>
                <a:latin typeface="Arial"/>
                <a:ea typeface="Arial"/>
                <a:cs typeface="Arial"/>
                <a:sym typeface="Arial"/>
              </a:rPr>
              <a:t>Highlights:</a:t>
            </a:r>
            <a:endParaRPr sz="1400" b="0" i="0" u="none" strike="noStrike" cap="none">
              <a:solidFill>
                <a:srgbClr val="000000"/>
              </a:solidFill>
              <a:latin typeface="Arial"/>
              <a:ea typeface="Arial"/>
              <a:cs typeface="Arial"/>
              <a:sym typeface="Arial"/>
            </a:endParaRPr>
          </a:p>
          <a:p>
            <a:pPr marL="12700" marR="5080" lvl="0" indent="0" algn="l" rtl="0">
              <a:lnSpc>
                <a:spcPct val="1133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a:p>
            <a:pPr marL="342900" marR="5080" lvl="0" indent="-330200"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In Arizona, the largest percentage of the population has some college, no degree or is a high school graduate (or equivalent)</a:t>
            </a:r>
            <a:endParaRPr sz="1600" b="0" i="0" u="none" strike="noStrike" cap="none">
              <a:solidFill>
                <a:schemeClr val="lt1"/>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342900" marR="5080" lvl="0" indent="-330200"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Nationally, the largest percentage of the population is a high school graduate (or equivalent) or has a bachelor’s degree</a:t>
            </a:r>
            <a:endParaRPr sz="1600" b="0" i="0" u="none" strike="noStrike" cap="none">
              <a:solidFill>
                <a:schemeClr val="lt1"/>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507" name="Google Shape;507;p71"/>
          <p:cNvPicPr preferRelativeResize="0"/>
          <p:nvPr/>
        </p:nvPicPr>
        <p:blipFill>
          <a:blip r:embed="rId3">
            <a:alphaModFix/>
          </a:blip>
          <a:stretch>
            <a:fillRect/>
          </a:stretch>
        </p:blipFill>
        <p:spPr>
          <a:xfrm>
            <a:off x="0" y="1153175"/>
            <a:ext cx="8451550" cy="47219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2"/>
          <p:cNvSpPr txBox="1"/>
          <p:nvPr/>
        </p:nvSpPr>
        <p:spPr>
          <a:xfrm>
            <a:off x="76200" y="301175"/>
            <a:ext cx="7755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a:solidFill>
                  <a:schemeClr val="dk1"/>
                </a:solidFill>
              </a:rPr>
              <a:t>PERCENT OF TOTAL POPULATION BY AGE</a:t>
            </a:r>
            <a:endParaRPr sz="2400" i="0" u="none" strike="noStrike" cap="none">
              <a:solidFill>
                <a:schemeClr val="dk1"/>
              </a:solidFill>
            </a:endParaRPr>
          </a:p>
        </p:txBody>
      </p:sp>
      <p:sp>
        <p:nvSpPr>
          <p:cNvPr id="513" name="Google Shape;513;p72"/>
          <p:cNvSpPr txBox="1"/>
          <p:nvPr/>
        </p:nvSpPr>
        <p:spPr>
          <a:xfrm>
            <a:off x="76200" y="676565"/>
            <a:ext cx="4969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400" b="0" i="0" u="none" strike="noStrike" cap="none">
                <a:solidFill>
                  <a:srgbClr val="E24301"/>
                </a:solidFill>
                <a:latin typeface="Arial"/>
                <a:ea typeface="Arial"/>
                <a:cs typeface="Arial"/>
                <a:sym typeface="Arial"/>
              </a:rPr>
              <a:t>2021</a:t>
            </a:r>
            <a:endParaRPr sz="1400" b="0" i="0" u="none" strike="noStrike" cap="none">
              <a:solidFill>
                <a:srgbClr val="E24301"/>
              </a:solidFill>
              <a:latin typeface="Arial"/>
              <a:ea typeface="Arial"/>
              <a:cs typeface="Arial"/>
              <a:sym typeface="Arial"/>
            </a:endParaRPr>
          </a:p>
        </p:txBody>
      </p:sp>
      <p:sp>
        <p:nvSpPr>
          <p:cNvPr id="514" name="Google Shape;514;p72"/>
          <p:cNvSpPr txBox="1"/>
          <p:nvPr/>
        </p:nvSpPr>
        <p:spPr>
          <a:xfrm>
            <a:off x="8451550" y="596025"/>
            <a:ext cx="3644400" cy="5367300"/>
          </a:xfrm>
          <a:prstGeom prst="rect">
            <a:avLst/>
          </a:prstGeom>
          <a:noFill/>
          <a:ln>
            <a:noFill/>
          </a:ln>
        </p:spPr>
        <p:txBody>
          <a:bodyPr spcFirstLastPara="1" wrap="square" lIns="91425" tIns="45700" rIns="91425" bIns="45700" anchor="t" anchorCtr="0">
            <a:noAutofit/>
          </a:bodyPr>
          <a:lstStyle/>
          <a:p>
            <a:pPr marL="12700" marR="5080" lvl="0" indent="0" algn="l" rtl="0">
              <a:lnSpc>
                <a:spcPct val="113300"/>
              </a:lnSpc>
              <a:spcBef>
                <a:spcPts val="0"/>
              </a:spcBef>
              <a:spcAft>
                <a:spcPts val="0"/>
              </a:spcAft>
              <a:buClr>
                <a:schemeClr val="dk1"/>
              </a:buClr>
              <a:buSzPts val="1600"/>
              <a:buFont typeface="Arial"/>
              <a:buNone/>
            </a:pPr>
            <a:r>
              <a:rPr lang="en-US" sz="1600" b="1" i="0" u="none" strike="noStrike" cap="none">
                <a:solidFill>
                  <a:schemeClr val="lt1"/>
                </a:solidFill>
                <a:latin typeface="Arial"/>
                <a:ea typeface="Arial"/>
                <a:cs typeface="Arial"/>
                <a:sym typeface="Arial"/>
              </a:rPr>
              <a:t>Highlights:</a:t>
            </a:r>
            <a:endParaRPr sz="1400" b="0" i="0" u="none" strike="noStrike" cap="none">
              <a:solidFill>
                <a:srgbClr val="000000"/>
              </a:solidFill>
              <a:latin typeface="Arial"/>
              <a:ea typeface="Arial"/>
              <a:cs typeface="Arial"/>
              <a:sym typeface="Arial"/>
            </a:endParaRPr>
          </a:p>
          <a:p>
            <a:pPr marL="12700" marR="5080" lvl="0" indent="0" algn="l" rtl="0">
              <a:lnSpc>
                <a:spcPct val="1133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a:p>
            <a:pPr marL="342900" marR="5080" lvl="0" indent="-330200" algn="l" rtl="0">
              <a:lnSpc>
                <a:spcPct val="100000"/>
              </a:lnSpc>
              <a:spcBef>
                <a:spcPts val="600"/>
              </a:spcBef>
              <a:spcAft>
                <a:spcPts val="0"/>
              </a:spcAft>
              <a:buClr>
                <a:schemeClr val="lt1"/>
              </a:buClr>
              <a:buSzPts val="1600"/>
              <a:buFont typeface="Arial"/>
              <a:buChar char="•"/>
            </a:pPr>
            <a:r>
              <a:rPr lang="en-US" sz="1600">
                <a:solidFill>
                  <a:schemeClr val="lt1"/>
                </a:solidFill>
              </a:rPr>
              <a:t>Individuals aged 5- to 17-years old make up the largest portion of the population for both Arizona and the Nation</a:t>
            </a:r>
            <a:endParaRPr sz="1600">
              <a:solidFill>
                <a:schemeClr val="lt1"/>
              </a:solidFill>
            </a:endParaRPr>
          </a:p>
          <a:p>
            <a:pPr marL="0" marR="5080" lvl="0" indent="0" algn="l" rtl="0">
              <a:lnSpc>
                <a:spcPct val="100000"/>
              </a:lnSpc>
              <a:spcBef>
                <a:spcPts val="600"/>
              </a:spcBef>
              <a:spcAft>
                <a:spcPts val="0"/>
              </a:spcAft>
              <a:buNone/>
            </a:pPr>
            <a:endParaRPr sz="1600">
              <a:solidFill>
                <a:schemeClr val="lt1"/>
              </a:solidFill>
            </a:endParaRPr>
          </a:p>
          <a:p>
            <a:pPr marL="342900" marR="5080" lvl="0" indent="-330200" algn="l" rtl="0">
              <a:lnSpc>
                <a:spcPct val="100000"/>
              </a:lnSpc>
              <a:spcBef>
                <a:spcPts val="600"/>
              </a:spcBef>
              <a:spcAft>
                <a:spcPts val="0"/>
              </a:spcAft>
              <a:buClr>
                <a:schemeClr val="lt1"/>
              </a:buClr>
              <a:buSzPts val="1600"/>
              <a:buChar char="•"/>
            </a:pPr>
            <a:r>
              <a:rPr lang="en-US" sz="1600">
                <a:solidFill>
                  <a:schemeClr val="lt1"/>
                </a:solidFill>
              </a:rPr>
              <a:t>From 2016-2021, Arizona’s population grew by 350,626 individuals (1.0% annually)</a:t>
            </a:r>
            <a:endParaRPr sz="1600">
              <a:solidFill>
                <a:schemeClr val="lt1"/>
              </a:solidFill>
            </a:endParaRPr>
          </a:p>
          <a:p>
            <a:pPr marL="0" marR="5080" lvl="0" indent="0" algn="l" rtl="0">
              <a:lnSpc>
                <a:spcPct val="100000"/>
              </a:lnSpc>
              <a:spcBef>
                <a:spcPts val="600"/>
              </a:spcBef>
              <a:spcAft>
                <a:spcPts val="0"/>
              </a:spcAft>
              <a:buNone/>
            </a:pPr>
            <a:endParaRPr sz="1600">
              <a:solidFill>
                <a:schemeClr val="lt1"/>
              </a:solidFill>
            </a:endParaRPr>
          </a:p>
          <a:p>
            <a:pPr marL="342900" marR="5080" lvl="0" indent="-330200" algn="l" rtl="0">
              <a:lnSpc>
                <a:spcPct val="100000"/>
              </a:lnSpc>
              <a:spcBef>
                <a:spcPts val="600"/>
              </a:spcBef>
              <a:spcAft>
                <a:spcPts val="0"/>
              </a:spcAft>
              <a:buClr>
                <a:schemeClr val="lt1"/>
              </a:buClr>
              <a:buSzPts val="1600"/>
              <a:buChar char="•"/>
            </a:pPr>
            <a:r>
              <a:rPr lang="en-US" sz="1600">
                <a:solidFill>
                  <a:schemeClr val="lt1"/>
                </a:solidFill>
              </a:rPr>
              <a:t>Arizona is projected to add more than 487,155 people to its population from 2022-2026 (1.6% annually)</a:t>
            </a:r>
            <a:endParaRPr sz="1600">
              <a:solidFill>
                <a:schemeClr val="lt1"/>
              </a:solidFill>
            </a:endParaRPr>
          </a:p>
          <a:p>
            <a:pPr marL="0" marR="508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515" name="Google Shape;515;p72"/>
          <p:cNvSpPr txBox="1"/>
          <p:nvPr/>
        </p:nvSpPr>
        <p:spPr>
          <a:xfrm>
            <a:off x="261375" y="5213850"/>
            <a:ext cx="7097700" cy="264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US" sz="800" b="0" i="1" u="none" strike="noStrike" cap="none">
                <a:solidFill>
                  <a:schemeClr val="dk1"/>
                </a:solidFill>
                <a:latin typeface="Arial"/>
                <a:ea typeface="Arial"/>
                <a:cs typeface="Arial"/>
                <a:sym typeface="Arial"/>
              </a:rPr>
              <a:t>Source: </a:t>
            </a:r>
            <a:r>
              <a:rPr lang="en-US" sz="800" i="1">
                <a:solidFill>
                  <a:schemeClr val="dk1"/>
                </a:solidFill>
              </a:rPr>
              <a:t>U.S. Census Bureau, American Community Survey, 2021 5-Year Estimates, Table DP03; Office of Economic Opportunity; U.S. Census Bureau</a:t>
            </a:r>
            <a:endParaRPr sz="800" i="1">
              <a:solidFill>
                <a:schemeClr val="dk1"/>
              </a:solidFill>
            </a:endParaRPr>
          </a:p>
          <a:p>
            <a:pPr marL="0" marR="0" lvl="0" indent="0" algn="l" rtl="0">
              <a:lnSpc>
                <a:spcPct val="115000"/>
              </a:lnSpc>
              <a:spcBef>
                <a:spcPts val="0"/>
              </a:spcBef>
              <a:spcAft>
                <a:spcPts val="0"/>
              </a:spcAft>
              <a:buClr>
                <a:srgbClr val="000000"/>
              </a:buClr>
              <a:buSzPts val="800"/>
              <a:buFont typeface="Arial"/>
              <a:buNone/>
            </a:pPr>
            <a:endParaRPr sz="800" i="1">
              <a:solidFill>
                <a:schemeClr val="dk1"/>
              </a:solidFill>
            </a:endParaRPr>
          </a:p>
          <a:p>
            <a:pPr marL="0" marR="0" lvl="0" indent="0" algn="l" rtl="0">
              <a:lnSpc>
                <a:spcPct val="115000"/>
              </a:lnSpc>
              <a:spcBef>
                <a:spcPts val="0"/>
              </a:spcBef>
              <a:spcAft>
                <a:spcPts val="0"/>
              </a:spcAft>
              <a:buClr>
                <a:srgbClr val="000000"/>
              </a:buClr>
              <a:buSzPts val="800"/>
              <a:buFont typeface="Arial"/>
              <a:buNone/>
            </a:pPr>
            <a:endParaRPr sz="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516" name="Google Shape;516;p72"/>
          <p:cNvPicPr preferRelativeResize="0"/>
          <p:nvPr/>
        </p:nvPicPr>
        <p:blipFill>
          <a:blip r:embed="rId3">
            <a:alphaModFix/>
          </a:blip>
          <a:stretch>
            <a:fillRect/>
          </a:stretch>
        </p:blipFill>
        <p:spPr>
          <a:xfrm>
            <a:off x="76200" y="1280801"/>
            <a:ext cx="8194424" cy="39330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3"/>
          <p:cNvSpPr txBox="1"/>
          <p:nvPr/>
        </p:nvSpPr>
        <p:spPr>
          <a:xfrm>
            <a:off x="76200" y="301175"/>
            <a:ext cx="7755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a:solidFill>
                  <a:schemeClr val="dk1"/>
                </a:solidFill>
              </a:rPr>
              <a:t>POPULATION CHARACTERISTICS</a:t>
            </a:r>
            <a:endParaRPr sz="2400" b="0" i="0" u="none" strike="noStrike" cap="none">
              <a:solidFill>
                <a:schemeClr val="dk1"/>
              </a:solidFill>
              <a:latin typeface="Arial"/>
              <a:ea typeface="Arial"/>
              <a:cs typeface="Arial"/>
              <a:sym typeface="Arial"/>
            </a:endParaRPr>
          </a:p>
        </p:txBody>
      </p:sp>
      <p:sp>
        <p:nvSpPr>
          <p:cNvPr id="522" name="Google Shape;522;p73"/>
          <p:cNvSpPr txBox="1"/>
          <p:nvPr/>
        </p:nvSpPr>
        <p:spPr>
          <a:xfrm>
            <a:off x="76200" y="676575"/>
            <a:ext cx="567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a:solidFill>
                  <a:srgbClr val="E24301"/>
                </a:solidFill>
              </a:rPr>
              <a:t>2021, Moved From Different State</a:t>
            </a:r>
            <a:endParaRPr sz="1400" b="0" i="0" u="none" strike="noStrike" cap="none">
              <a:solidFill>
                <a:srgbClr val="E24301"/>
              </a:solidFill>
              <a:latin typeface="Arial"/>
              <a:ea typeface="Arial"/>
              <a:cs typeface="Arial"/>
              <a:sym typeface="Arial"/>
            </a:endParaRPr>
          </a:p>
        </p:txBody>
      </p:sp>
      <p:sp>
        <p:nvSpPr>
          <p:cNvPr id="523" name="Google Shape;523;p73"/>
          <p:cNvSpPr txBox="1"/>
          <p:nvPr/>
        </p:nvSpPr>
        <p:spPr>
          <a:xfrm>
            <a:off x="8451550" y="596025"/>
            <a:ext cx="3644400" cy="5367300"/>
          </a:xfrm>
          <a:prstGeom prst="rect">
            <a:avLst/>
          </a:prstGeom>
          <a:noFill/>
          <a:ln>
            <a:noFill/>
          </a:ln>
        </p:spPr>
        <p:txBody>
          <a:bodyPr spcFirstLastPara="1" wrap="square" lIns="91425" tIns="45700" rIns="91425" bIns="45700" anchor="t" anchorCtr="0">
            <a:noAutofit/>
          </a:bodyPr>
          <a:lstStyle/>
          <a:p>
            <a:pPr marL="12700" marR="5080" lvl="0" indent="0" algn="l" rtl="0">
              <a:lnSpc>
                <a:spcPct val="113300"/>
              </a:lnSpc>
              <a:spcBef>
                <a:spcPts val="0"/>
              </a:spcBef>
              <a:spcAft>
                <a:spcPts val="0"/>
              </a:spcAft>
              <a:buClr>
                <a:schemeClr val="dk1"/>
              </a:buClr>
              <a:buSzPts val="1600"/>
              <a:buFont typeface="Arial"/>
              <a:buNone/>
            </a:pPr>
            <a:r>
              <a:rPr lang="en-US" sz="1600" b="1" i="0" u="none" strike="noStrike" cap="none">
                <a:solidFill>
                  <a:schemeClr val="lt1"/>
                </a:solidFill>
                <a:latin typeface="Arial"/>
                <a:ea typeface="Arial"/>
                <a:cs typeface="Arial"/>
                <a:sym typeface="Arial"/>
              </a:rPr>
              <a:t>Highlights:</a:t>
            </a:r>
            <a:endParaRPr sz="1400" b="0" i="0" u="none" strike="noStrike" cap="none">
              <a:solidFill>
                <a:srgbClr val="000000"/>
              </a:solidFill>
              <a:latin typeface="Arial"/>
              <a:ea typeface="Arial"/>
              <a:cs typeface="Arial"/>
              <a:sym typeface="Arial"/>
            </a:endParaRPr>
          </a:p>
          <a:p>
            <a:pPr marL="12700" marR="5080" lvl="0" indent="0" algn="l" rtl="0">
              <a:lnSpc>
                <a:spcPct val="1133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a:p>
            <a:pPr marL="457200" marR="5080" lvl="0" indent="-330200" algn="l" rtl="0">
              <a:spcBef>
                <a:spcPts val="600"/>
              </a:spcBef>
              <a:spcAft>
                <a:spcPts val="0"/>
              </a:spcAft>
              <a:buClr>
                <a:schemeClr val="lt1"/>
              </a:buClr>
              <a:buSzPts val="1600"/>
              <a:buChar char="•"/>
            </a:pPr>
            <a:r>
              <a:rPr lang="en-US" sz="1600">
                <a:solidFill>
                  <a:schemeClr val="lt1"/>
                </a:solidFill>
              </a:rPr>
              <a:t>Arizona’s net domestic migration was 89,230 in 2021. </a:t>
            </a:r>
            <a:endParaRPr sz="1600">
              <a:solidFill>
                <a:schemeClr val="lt1"/>
              </a:solidFill>
            </a:endParaRPr>
          </a:p>
          <a:p>
            <a:pPr marL="914400" marR="5080" lvl="1" indent="-330200" algn="l" rtl="0">
              <a:spcBef>
                <a:spcPts val="600"/>
              </a:spcBef>
              <a:spcAft>
                <a:spcPts val="0"/>
              </a:spcAft>
              <a:buClr>
                <a:schemeClr val="lt1"/>
              </a:buClr>
              <a:buSzPts val="1600"/>
              <a:buChar char="○"/>
            </a:pPr>
            <a:r>
              <a:rPr lang="en-US" sz="1600">
                <a:solidFill>
                  <a:schemeClr val="lt1"/>
                </a:solidFill>
              </a:rPr>
              <a:t>Most of Arizona’s in-migration came from California and Washington</a:t>
            </a:r>
            <a:endParaRPr sz="1600">
              <a:solidFill>
                <a:schemeClr val="lt1"/>
              </a:solidFill>
            </a:endParaRPr>
          </a:p>
          <a:p>
            <a:pPr marL="0" marR="5080" lvl="0" indent="0" algn="l" rtl="0">
              <a:lnSpc>
                <a:spcPct val="100000"/>
              </a:lnSpc>
              <a:spcBef>
                <a:spcPts val="600"/>
              </a:spcBef>
              <a:spcAft>
                <a:spcPts val="0"/>
              </a:spcAft>
              <a:buNone/>
            </a:pPr>
            <a:endParaRPr sz="500">
              <a:solidFill>
                <a:schemeClr val="lt1"/>
              </a:solidFill>
            </a:endParaRPr>
          </a:p>
          <a:p>
            <a:pPr marL="342900" marR="5080" lvl="0" indent="-330200" algn="l" rtl="0">
              <a:lnSpc>
                <a:spcPct val="100000"/>
              </a:lnSpc>
              <a:spcBef>
                <a:spcPts val="600"/>
              </a:spcBef>
              <a:spcAft>
                <a:spcPts val="0"/>
              </a:spcAft>
              <a:buClr>
                <a:schemeClr val="lt1"/>
              </a:buClr>
              <a:buSzPts val="1600"/>
              <a:buFont typeface="Arial"/>
              <a:buChar char="•"/>
            </a:pPr>
            <a:r>
              <a:rPr lang="en-US" sz="1600">
                <a:solidFill>
                  <a:schemeClr val="lt1"/>
                </a:solidFill>
              </a:rPr>
              <a:t>The median age of Arizonans that moved from a different state in 2021 was 33.4, older than the national median age of 28.8</a:t>
            </a:r>
            <a:endParaRPr sz="1600">
              <a:solidFill>
                <a:schemeClr val="lt1"/>
              </a:solidFill>
            </a:endParaRPr>
          </a:p>
          <a:p>
            <a:pPr marL="0" marR="5080" lvl="0" indent="0" algn="l" rtl="0">
              <a:lnSpc>
                <a:spcPct val="100000"/>
              </a:lnSpc>
              <a:spcBef>
                <a:spcPts val="600"/>
              </a:spcBef>
              <a:spcAft>
                <a:spcPts val="0"/>
              </a:spcAft>
              <a:buNone/>
            </a:pPr>
            <a:endParaRPr sz="500">
              <a:solidFill>
                <a:schemeClr val="lt1"/>
              </a:solidFill>
            </a:endParaRPr>
          </a:p>
          <a:p>
            <a:pPr marL="0" marR="5080" lvl="0" indent="0" algn="l" rtl="0">
              <a:lnSpc>
                <a:spcPct val="100000"/>
              </a:lnSpc>
              <a:spcBef>
                <a:spcPts val="600"/>
              </a:spcBef>
              <a:spcAft>
                <a:spcPts val="0"/>
              </a:spcAft>
              <a:buNone/>
            </a:pPr>
            <a:endParaRPr sz="1600">
              <a:solidFill>
                <a:schemeClr val="lt1"/>
              </a:solidFill>
            </a:endParaRPr>
          </a:p>
          <a:p>
            <a:pPr marL="0" marR="508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524" name="Google Shape;524;p73"/>
          <p:cNvPicPr preferRelativeResize="0"/>
          <p:nvPr/>
        </p:nvPicPr>
        <p:blipFill>
          <a:blip r:embed="rId3">
            <a:alphaModFix/>
          </a:blip>
          <a:stretch>
            <a:fillRect/>
          </a:stretch>
        </p:blipFill>
        <p:spPr>
          <a:xfrm>
            <a:off x="76200" y="1462575"/>
            <a:ext cx="8300751" cy="3757425"/>
          </a:xfrm>
          <a:prstGeom prst="rect">
            <a:avLst/>
          </a:prstGeom>
          <a:noFill/>
          <a:ln>
            <a:noFill/>
          </a:ln>
        </p:spPr>
      </p:pic>
      <p:sp>
        <p:nvSpPr>
          <p:cNvPr id="525" name="Google Shape;525;p73"/>
          <p:cNvSpPr txBox="1"/>
          <p:nvPr/>
        </p:nvSpPr>
        <p:spPr>
          <a:xfrm>
            <a:off x="240700" y="5143975"/>
            <a:ext cx="6987000" cy="304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US" sz="900" b="0" i="1" u="none" strike="noStrike" cap="none">
                <a:solidFill>
                  <a:schemeClr val="dk1"/>
                </a:solidFill>
                <a:latin typeface="Arial"/>
                <a:ea typeface="Arial"/>
                <a:cs typeface="Arial"/>
                <a:sym typeface="Arial"/>
              </a:rPr>
              <a:t>Source: </a:t>
            </a:r>
            <a:r>
              <a:rPr lang="en-US" sz="900" i="1">
                <a:solidFill>
                  <a:schemeClr val="dk1"/>
                </a:solidFill>
              </a:rPr>
              <a:t>U.S. Census Bureau, American Community Survey, 2021 1-Year Estimates</a:t>
            </a:r>
            <a:endParaRPr sz="900" i="1">
              <a:solidFill>
                <a:schemeClr val="dk1"/>
              </a:solidFill>
            </a:endParaRPr>
          </a:p>
          <a:p>
            <a:pPr marL="0" marR="0" lvl="0" indent="0" algn="l" rtl="0">
              <a:lnSpc>
                <a:spcPct val="115000"/>
              </a:lnSpc>
              <a:spcBef>
                <a:spcPts val="0"/>
              </a:spcBef>
              <a:spcAft>
                <a:spcPts val="0"/>
              </a:spcAft>
              <a:buClr>
                <a:srgbClr val="000000"/>
              </a:buClr>
              <a:buSzPts val="800"/>
              <a:buFont typeface="Arial"/>
              <a:buNone/>
            </a:pPr>
            <a:endParaRPr sz="9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4"/>
          <p:cNvSpPr txBox="1"/>
          <p:nvPr/>
        </p:nvSpPr>
        <p:spPr>
          <a:xfrm>
            <a:off x="76200" y="301175"/>
            <a:ext cx="7755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a:solidFill>
                  <a:schemeClr val="dk1"/>
                </a:solidFill>
              </a:rPr>
              <a:t>ARIZONA MIGRATION BY EDUCATION LEVEL</a:t>
            </a:r>
            <a:endParaRPr sz="2400" b="0" i="0" u="none" strike="noStrike" cap="none">
              <a:solidFill>
                <a:schemeClr val="dk1"/>
              </a:solidFill>
              <a:latin typeface="Arial"/>
              <a:ea typeface="Arial"/>
              <a:cs typeface="Arial"/>
              <a:sym typeface="Arial"/>
            </a:endParaRPr>
          </a:p>
        </p:txBody>
      </p:sp>
      <p:sp>
        <p:nvSpPr>
          <p:cNvPr id="531" name="Google Shape;531;p74"/>
          <p:cNvSpPr txBox="1"/>
          <p:nvPr/>
        </p:nvSpPr>
        <p:spPr>
          <a:xfrm>
            <a:off x="76200" y="676575"/>
            <a:ext cx="567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a:solidFill>
                  <a:srgbClr val="E24301"/>
                </a:solidFill>
              </a:rPr>
              <a:t>2021, Moved From Different State, Age 18-64</a:t>
            </a:r>
            <a:endParaRPr sz="1400" b="0" i="0" u="none" strike="noStrike" cap="none">
              <a:solidFill>
                <a:srgbClr val="E24301"/>
              </a:solidFill>
              <a:latin typeface="Arial"/>
              <a:ea typeface="Arial"/>
              <a:cs typeface="Arial"/>
              <a:sym typeface="Arial"/>
            </a:endParaRPr>
          </a:p>
        </p:txBody>
      </p:sp>
      <p:sp>
        <p:nvSpPr>
          <p:cNvPr id="532" name="Google Shape;532;p74"/>
          <p:cNvSpPr txBox="1"/>
          <p:nvPr/>
        </p:nvSpPr>
        <p:spPr>
          <a:xfrm>
            <a:off x="8451550" y="596025"/>
            <a:ext cx="3644400" cy="5367300"/>
          </a:xfrm>
          <a:prstGeom prst="rect">
            <a:avLst/>
          </a:prstGeom>
          <a:noFill/>
          <a:ln>
            <a:noFill/>
          </a:ln>
        </p:spPr>
        <p:txBody>
          <a:bodyPr spcFirstLastPara="1" wrap="square" lIns="91425" tIns="45700" rIns="91425" bIns="45700" anchor="t" anchorCtr="0">
            <a:noAutofit/>
          </a:bodyPr>
          <a:lstStyle/>
          <a:p>
            <a:pPr marL="12700" marR="5080" lvl="0" indent="0" algn="l" rtl="0">
              <a:lnSpc>
                <a:spcPct val="113300"/>
              </a:lnSpc>
              <a:spcBef>
                <a:spcPts val="0"/>
              </a:spcBef>
              <a:spcAft>
                <a:spcPts val="0"/>
              </a:spcAft>
              <a:buClr>
                <a:schemeClr val="dk1"/>
              </a:buClr>
              <a:buSzPts val="1600"/>
              <a:buFont typeface="Arial"/>
              <a:buNone/>
            </a:pPr>
            <a:r>
              <a:rPr lang="en-US" sz="1600" b="1" i="0" u="none" strike="noStrike" cap="none">
                <a:solidFill>
                  <a:schemeClr val="lt1"/>
                </a:solidFill>
                <a:latin typeface="Arial"/>
                <a:ea typeface="Arial"/>
                <a:cs typeface="Arial"/>
                <a:sym typeface="Arial"/>
              </a:rPr>
              <a:t>Highlights:</a:t>
            </a:r>
            <a:endParaRPr sz="1600">
              <a:solidFill>
                <a:schemeClr val="lt1"/>
              </a:solidFill>
            </a:endParaRPr>
          </a:p>
          <a:p>
            <a:pPr marL="0" marR="5080" lvl="0" indent="0" algn="l" rtl="0">
              <a:lnSpc>
                <a:spcPct val="100000"/>
              </a:lnSpc>
              <a:spcBef>
                <a:spcPts val="600"/>
              </a:spcBef>
              <a:spcAft>
                <a:spcPts val="0"/>
              </a:spcAft>
              <a:buNone/>
            </a:pPr>
            <a:endParaRPr sz="500">
              <a:solidFill>
                <a:schemeClr val="lt1"/>
              </a:solidFill>
            </a:endParaRPr>
          </a:p>
          <a:p>
            <a:pPr marL="342900" marR="5080" lvl="0" indent="-330200" algn="l" rtl="0">
              <a:lnSpc>
                <a:spcPct val="100000"/>
              </a:lnSpc>
              <a:spcBef>
                <a:spcPts val="600"/>
              </a:spcBef>
              <a:spcAft>
                <a:spcPts val="0"/>
              </a:spcAft>
              <a:buClr>
                <a:schemeClr val="lt1"/>
              </a:buClr>
              <a:buSzPts val="1600"/>
              <a:buChar char="•"/>
            </a:pPr>
            <a:r>
              <a:rPr lang="en-US" sz="1600" b="1">
                <a:solidFill>
                  <a:schemeClr val="lt1"/>
                </a:solidFill>
              </a:rPr>
              <a:t>Migration by Education:</a:t>
            </a:r>
            <a:endParaRPr sz="1600" b="1">
              <a:solidFill>
                <a:schemeClr val="lt1"/>
              </a:solidFill>
            </a:endParaRPr>
          </a:p>
          <a:p>
            <a:pPr marL="914400" marR="5080" lvl="1" indent="-330200" algn="l" rtl="0">
              <a:lnSpc>
                <a:spcPct val="100000"/>
              </a:lnSpc>
              <a:spcBef>
                <a:spcPts val="600"/>
              </a:spcBef>
              <a:spcAft>
                <a:spcPts val="0"/>
              </a:spcAft>
              <a:buClr>
                <a:schemeClr val="lt1"/>
              </a:buClr>
              <a:buSzPts val="1600"/>
              <a:buChar char="○"/>
            </a:pPr>
            <a:r>
              <a:rPr lang="en-US" sz="1600">
                <a:solidFill>
                  <a:schemeClr val="lt1"/>
                </a:solidFill>
              </a:rPr>
              <a:t>Graduate or Professional Degree: 7,982 individuals</a:t>
            </a:r>
            <a:endParaRPr sz="1600">
              <a:solidFill>
                <a:schemeClr val="lt1"/>
              </a:solidFill>
            </a:endParaRPr>
          </a:p>
          <a:p>
            <a:pPr marL="914400" marR="5080" lvl="1" indent="-330200" algn="l" rtl="0">
              <a:lnSpc>
                <a:spcPct val="100000"/>
              </a:lnSpc>
              <a:spcBef>
                <a:spcPts val="600"/>
              </a:spcBef>
              <a:spcAft>
                <a:spcPts val="0"/>
              </a:spcAft>
              <a:buClr>
                <a:schemeClr val="lt1"/>
              </a:buClr>
              <a:buSzPts val="1600"/>
              <a:buChar char="○"/>
            </a:pPr>
            <a:r>
              <a:rPr lang="en-US" sz="1600">
                <a:solidFill>
                  <a:schemeClr val="lt1"/>
                </a:solidFill>
              </a:rPr>
              <a:t>Bachelor's Degree: 19,931</a:t>
            </a:r>
            <a:endParaRPr sz="1600">
              <a:solidFill>
                <a:schemeClr val="lt1"/>
              </a:solidFill>
            </a:endParaRPr>
          </a:p>
          <a:p>
            <a:pPr marL="914400" marR="5080" lvl="1" indent="-330200" algn="l" rtl="0">
              <a:lnSpc>
                <a:spcPct val="100000"/>
              </a:lnSpc>
              <a:spcBef>
                <a:spcPts val="600"/>
              </a:spcBef>
              <a:spcAft>
                <a:spcPts val="0"/>
              </a:spcAft>
              <a:buClr>
                <a:schemeClr val="lt1"/>
              </a:buClr>
              <a:buSzPts val="1600"/>
              <a:buChar char="○"/>
            </a:pPr>
            <a:r>
              <a:rPr lang="en-US" sz="1600">
                <a:solidFill>
                  <a:schemeClr val="lt1"/>
                </a:solidFill>
              </a:rPr>
              <a:t>Associate's Degree: 6,064</a:t>
            </a:r>
            <a:endParaRPr sz="1600">
              <a:solidFill>
                <a:schemeClr val="lt1"/>
              </a:solidFill>
            </a:endParaRPr>
          </a:p>
          <a:p>
            <a:pPr marL="914400" marR="5080" lvl="1" indent="-330200" algn="l" rtl="0">
              <a:lnSpc>
                <a:spcPct val="100000"/>
              </a:lnSpc>
              <a:spcBef>
                <a:spcPts val="600"/>
              </a:spcBef>
              <a:spcAft>
                <a:spcPts val="0"/>
              </a:spcAft>
              <a:buClr>
                <a:schemeClr val="lt1"/>
              </a:buClr>
              <a:buSzPts val="1600"/>
              <a:buChar char="○"/>
            </a:pPr>
            <a:r>
              <a:rPr lang="en-US" sz="1600">
                <a:solidFill>
                  <a:schemeClr val="lt1"/>
                </a:solidFill>
              </a:rPr>
              <a:t>Some College, No Degree: 26,509</a:t>
            </a:r>
            <a:endParaRPr sz="1600">
              <a:solidFill>
                <a:schemeClr val="lt1"/>
              </a:solidFill>
            </a:endParaRPr>
          </a:p>
          <a:p>
            <a:pPr marL="914400" marR="5080" lvl="1" indent="-330200" algn="l" rtl="0">
              <a:lnSpc>
                <a:spcPct val="100000"/>
              </a:lnSpc>
              <a:spcBef>
                <a:spcPts val="600"/>
              </a:spcBef>
              <a:spcAft>
                <a:spcPts val="0"/>
              </a:spcAft>
              <a:buClr>
                <a:schemeClr val="lt1"/>
              </a:buClr>
              <a:buSzPts val="1600"/>
              <a:buChar char="○"/>
            </a:pPr>
            <a:r>
              <a:rPr lang="en-US" sz="1600">
                <a:solidFill>
                  <a:schemeClr val="lt1"/>
                </a:solidFill>
              </a:rPr>
              <a:t>High School Graduate or Equivalent: 17,729</a:t>
            </a:r>
            <a:endParaRPr sz="1600">
              <a:solidFill>
                <a:schemeClr val="lt1"/>
              </a:solidFill>
            </a:endParaRPr>
          </a:p>
          <a:p>
            <a:pPr marL="914400" marR="5080" lvl="1" indent="-330200" algn="l" rtl="0">
              <a:lnSpc>
                <a:spcPct val="100000"/>
              </a:lnSpc>
              <a:spcBef>
                <a:spcPts val="600"/>
              </a:spcBef>
              <a:spcAft>
                <a:spcPts val="0"/>
              </a:spcAft>
              <a:buClr>
                <a:schemeClr val="lt1"/>
              </a:buClr>
              <a:buSzPts val="1600"/>
              <a:buChar char="○"/>
            </a:pPr>
            <a:r>
              <a:rPr lang="en-US" sz="1600">
                <a:solidFill>
                  <a:schemeClr val="lt1"/>
                </a:solidFill>
              </a:rPr>
              <a:t>Less Than High School: 12,015</a:t>
            </a:r>
            <a:endParaRPr sz="1600">
              <a:solidFill>
                <a:schemeClr val="lt1"/>
              </a:solidFill>
            </a:endParaRPr>
          </a:p>
          <a:p>
            <a:pPr marL="342900" marR="5080" lvl="0" indent="-330200" algn="l" rtl="0">
              <a:lnSpc>
                <a:spcPct val="100000"/>
              </a:lnSpc>
              <a:spcBef>
                <a:spcPts val="600"/>
              </a:spcBef>
              <a:spcAft>
                <a:spcPts val="0"/>
              </a:spcAft>
              <a:buClr>
                <a:schemeClr val="lt1"/>
              </a:buClr>
              <a:buSzPts val="1600"/>
              <a:buChar char="•"/>
            </a:pPr>
            <a:r>
              <a:rPr lang="en-US" sz="1600">
                <a:solidFill>
                  <a:schemeClr val="lt1"/>
                </a:solidFill>
              </a:rPr>
              <a:t>4.7% of AZ residents aged 25 years and over with a Bachelor’s degree, and 4.5% of individuals with a graduate or professional degree, moved from another state</a:t>
            </a:r>
            <a:endParaRPr sz="1600">
              <a:solidFill>
                <a:schemeClr val="lt1"/>
              </a:solidFill>
            </a:endParaRPr>
          </a:p>
          <a:p>
            <a:pPr marL="0" marR="508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533" name="Google Shape;533;p74"/>
          <p:cNvSpPr txBox="1"/>
          <p:nvPr/>
        </p:nvSpPr>
        <p:spPr>
          <a:xfrm>
            <a:off x="240700" y="5143975"/>
            <a:ext cx="6987000" cy="304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US" sz="900" b="0" i="1" u="none" strike="noStrike" cap="none">
                <a:solidFill>
                  <a:schemeClr val="dk1"/>
                </a:solidFill>
                <a:latin typeface="Arial"/>
                <a:ea typeface="Arial"/>
                <a:cs typeface="Arial"/>
                <a:sym typeface="Arial"/>
              </a:rPr>
              <a:t>Source: </a:t>
            </a:r>
            <a:r>
              <a:rPr lang="en-US" sz="900" i="1">
                <a:solidFill>
                  <a:schemeClr val="dk1"/>
                </a:solidFill>
              </a:rPr>
              <a:t>U.S. Census Bureau, American Community Survey, 2021 5-Year Estimates</a:t>
            </a:r>
            <a:endParaRPr sz="900" i="1">
              <a:solidFill>
                <a:schemeClr val="dk1"/>
              </a:solidFill>
            </a:endParaRPr>
          </a:p>
          <a:p>
            <a:pPr marL="0" marR="0" lvl="0" indent="0" algn="l" rtl="0">
              <a:lnSpc>
                <a:spcPct val="115000"/>
              </a:lnSpc>
              <a:spcBef>
                <a:spcPts val="0"/>
              </a:spcBef>
              <a:spcAft>
                <a:spcPts val="0"/>
              </a:spcAft>
              <a:buClr>
                <a:srgbClr val="000000"/>
              </a:buClr>
              <a:buSzPts val="800"/>
              <a:buFont typeface="Arial"/>
              <a:buNone/>
            </a:pPr>
            <a:endParaRPr sz="9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900" b="0" i="0" u="none" strike="noStrike" cap="none">
              <a:solidFill>
                <a:srgbClr val="000000"/>
              </a:solidFill>
              <a:latin typeface="Arial"/>
              <a:ea typeface="Arial"/>
              <a:cs typeface="Arial"/>
              <a:sym typeface="Arial"/>
            </a:endParaRPr>
          </a:p>
        </p:txBody>
      </p:sp>
      <p:pic>
        <p:nvPicPr>
          <p:cNvPr id="534" name="Google Shape;534;p74"/>
          <p:cNvPicPr preferRelativeResize="0"/>
          <p:nvPr/>
        </p:nvPicPr>
        <p:blipFill>
          <a:blip r:embed="rId3">
            <a:alphaModFix/>
          </a:blip>
          <a:stretch>
            <a:fillRect/>
          </a:stretch>
        </p:blipFill>
        <p:spPr>
          <a:xfrm>
            <a:off x="375849" y="1229175"/>
            <a:ext cx="6851850" cy="3958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5"/>
          <p:cNvSpPr txBox="1">
            <a:spLocks noGrp="1"/>
          </p:cNvSpPr>
          <p:nvPr>
            <p:ph type="title" idx="4294967295"/>
          </p:nvPr>
        </p:nvSpPr>
        <p:spPr>
          <a:xfrm>
            <a:off x="2118063" y="1826746"/>
            <a:ext cx="6993600" cy="152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4800">
                <a:latin typeface="Arial"/>
                <a:ea typeface="Arial"/>
                <a:cs typeface="Arial"/>
                <a:sym typeface="Arial"/>
              </a:rPr>
              <a:t>ECONOMIC ANALYSIS</a:t>
            </a:r>
            <a:endParaRPr sz="4800">
              <a:latin typeface="Arial"/>
              <a:ea typeface="Arial"/>
              <a:cs typeface="Arial"/>
              <a:sym typeface="Arial"/>
            </a:endParaRPr>
          </a:p>
        </p:txBody>
      </p:sp>
      <p:sp>
        <p:nvSpPr>
          <p:cNvPr id="541" name="Google Shape;541;p75"/>
          <p:cNvSpPr txBox="1">
            <a:spLocks noGrp="1"/>
          </p:cNvSpPr>
          <p:nvPr>
            <p:ph type="sldNum" idx="12"/>
          </p:nvPr>
        </p:nvSpPr>
        <p:spPr>
          <a:xfrm>
            <a:off x="9033387" y="630047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sp>
        <p:nvSpPr>
          <p:cNvPr id="542" name="Google Shape;542;p75"/>
          <p:cNvSpPr txBox="1"/>
          <p:nvPr/>
        </p:nvSpPr>
        <p:spPr>
          <a:xfrm>
            <a:off x="3130117" y="2887432"/>
            <a:ext cx="496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b="0" i="0" u="none" strike="noStrike" cap="none">
                <a:solidFill>
                  <a:srgbClr val="E24301"/>
                </a:solidFill>
                <a:latin typeface="Arial"/>
                <a:ea typeface="Arial"/>
                <a:cs typeface="Arial"/>
                <a:sym typeface="Arial"/>
              </a:rPr>
              <a:t>In-Demand Industries and Occupations</a:t>
            </a:r>
            <a:endParaRPr sz="1400" b="0" i="0" u="none" strike="noStrike" cap="none">
              <a:solidFill>
                <a:srgbClr val="E2430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6"/>
          <p:cNvSpPr txBox="1"/>
          <p:nvPr/>
        </p:nvSpPr>
        <p:spPr>
          <a:xfrm>
            <a:off x="76200" y="301172"/>
            <a:ext cx="726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ARIZONA AND U.S. UNEMPLOYMENT</a:t>
            </a:r>
            <a:endParaRPr sz="2400" b="0" i="0" u="none" strike="noStrike" cap="none">
              <a:solidFill>
                <a:schemeClr val="dk1"/>
              </a:solidFill>
              <a:latin typeface="Arial"/>
              <a:ea typeface="Arial"/>
              <a:cs typeface="Arial"/>
              <a:sym typeface="Arial"/>
            </a:endParaRPr>
          </a:p>
        </p:txBody>
      </p:sp>
      <p:sp>
        <p:nvSpPr>
          <p:cNvPr id="548" name="Google Shape;548;p76"/>
          <p:cNvSpPr txBox="1"/>
          <p:nvPr/>
        </p:nvSpPr>
        <p:spPr>
          <a:xfrm>
            <a:off x="76200" y="676565"/>
            <a:ext cx="496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b="0" i="0" u="none" strike="noStrike" cap="none">
                <a:solidFill>
                  <a:srgbClr val="E24301"/>
                </a:solidFill>
                <a:latin typeface="Arial"/>
                <a:ea typeface="Arial"/>
                <a:cs typeface="Arial"/>
                <a:sym typeface="Arial"/>
              </a:rPr>
              <a:t>July 2013 – July 2023, Seasonally Adjusted</a:t>
            </a:r>
            <a:endParaRPr sz="1400" b="0" i="0" u="none" strike="noStrike" cap="none">
              <a:solidFill>
                <a:srgbClr val="E24301"/>
              </a:solidFill>
              <a:latin typeface="Arial"/>
              <a:ea typeface="Arial"/>
              <a:cs typeface="Arial"/>
              <a:sym typeface="Arial"/>
            </a:endParaRPr>
          </a:p>
        </p:txBody>
      </p:sp>
      <p:pic>
        <p:nvPicPr>
          <p:cNvPr id="549" name="Google Shape;549;p76"/>
          <p:cNvPicPr preferRelativeResize="0"/>
          <p:nvPr/>
        </p:nvPicPr>
        <p:blipFill rotWithShape="1">
          <a:blip r:embed="rId3">
            <a:alphaModFix/>
          </a:blip>
          <a:srcRect l="3428" t="12838"/>
          <a:stretch/>
        </p:blipFill>
        <p:spPr>
          <a:xfrm>
            <a:off x="1707150" y="1246038"/>
            <a:ext cx="8014451" cy="4226800"/>
          </a:xfrm>
          <a:prstGeom prst="rect">
            <a:avLst/>
          </a:prstGeom>
          <a:noFill/>
          <a:ln>
            <a:noFill/>
          </a:ln>
        </p:spPr>
      </p:pic>
      <p:sp>
        <p:nvSpPr>
          <p:cNvPr id="550" name="Google Shape;550;p76"/>
          <p:cNvSpPr txBox="1"/>
          <p:nvPr/>
        </p:nvSpPr>
        <p:spPr>
          <a:xfrm>
            <a:off x="1960313" y="5472850"/>
            <a:ext cx="7470600" cy="264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US" sz="800" b="0" i="1" u="none" strike="noStrike" cap="none">
                <a:solidFill>
                  <a:schemeClr val="dk1"/>
                </a:solidFill>
                <a:latin typeface="Arial"/>
                <a:ea typeface="Arial"/>
                <a:cs typeface="Arial"/>
                <a:sym typeface="Arial"/>
              </a:rPr>
              <a:t>Source: Produced by the Arizona Office of Economic Opportunity in cooperation with the U.S. Dept. of Labor, BLS</a:t>
            </a:r>
            <a:endParaRPr sz="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51" name="Google Shape;551;p76"/>
          <p:cNvSpPr txBox="1"/>
          <p:nvPr/>
        </p:nvSpPr>
        <p:spPr>
          <a:xfrm>
            <a:off x="1997838" y="5665375"/>
            <a:ext cx="7470600" cy="190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US" sz="800" b="0" i="1" u="none" strike="noStrike" cap="none">
                <a:solidFill>
                  <a:schemeClr val="dk1"/>
                </a:solidFill>
                <a:latin typeface="Arial"/>
                <a:ea typeface="Arial"/>
                <a:cs typeface="Arial"/>
                <a:sym typeface="Arial"/>
              </a:rPr>
              <a:t>Source: U.S. Census Bureau, American Community Survey, 2021 5-Year Estimates, Table S2301</a:t>
            </a:r>
            <a:endParaRPr sz="800" b="0" i="1"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sz="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7"/>
          <p:cNvSpPr txBox="1"/>
          <p:nvPr/>
        </p:nvSpPr>
        <p:spPr>
          <a:xfrm>
            <a:off x="76200" y="301172"/>
            <a:ext cx="726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UNEMPLOYMENT RATE BY AGE GROUP</a:t>
            </a:r>
            <a:endParaRPr sz="2400" b="0" i="0" u="none" strike="noStrike" cap="none">
              <a:solidFill>
                <a:schemeClr val="dk1"/>
              </a:solidFill>
              <a:latin typeface="Arial"/>
              <a:ea typeface="Arial"/>
              <a:cs typeface="Arial"/>
              <a:sym typeface="Arial"/>
            </a:endParaRPr>
          </a:p>
        </p:txBody>
      </p:sp>
      <p:sp>
        <p:nvSpPr>
          <p:cNvPr id="557" name="Google Shape;557;p77"/>
          <p:cNvSpPr txBox="1"/>
          <p:nvPr/>
        </p:nvSpPr>
        <p:spPr>
          <a:xfrm>
            <a:off x="76200" y="676565"/>
            <a:ext cx="496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b="0" i="0" u="none" strike="noStrike" cap="none">
                <a:solidFill>
                  <a:srgbClr val="E24301"/>
                </a:solidFill>
                <a:latin typeface="Arial"/>
                <a:ea typeface="Arial"/>
                <a:cs typeface="Arial"/>
                <a:sym typeface="Arial"/>
              </a:rPr>
              <a:t>2021, Seasonally Adjusted</a:t>
            </a:r>
            <a:endParaRPr sz="1400" b="0" i="0" u="none" strike="noStrike" cap="none">
              <a:solidFill>
                <a:srgbClr val="E24301"/>
              </a:solidFill>
              <a:latin typeface="Arial"/>
              <a:ea typeface="Arial"/>
              <a:cs typeface="Arial"/>
              <a:sym typeface="Arial"/>
            </a:endParaRPr>
          </a:p>
        </p:txBody>
      </p:sp>
      <p:sp>
        <p:nvSpPr>
          <p:cNvPr id="558" name="Google Shape;558;p77"/>
          <p:cNvSpPr txBox="1"/>
          <p:nvPr/>
        </p:nvSpPr>
        <p:spPr>
          <a:xfrm>
            <a:off x="8451550" y="596025"/>
            <a:ext cx="3644400" cy="5367300"/>
          </a:xfrm>
          <a:prstGeom prst="rect">
            <a:avLst/>
          </a:prstGeom>
          <a:noFill/>
          <a:ln>
            <a:noFill/>
          </a:ln>
        </p:spPr>
        <p:txBody>
          <a:bodyPr spcFirstLastPara="1" wrap="square" lIns="91425" tIns="45700" rIns="91425" bIns="45700" anchor="t" anchorCtr="0">
            <a:noAutofit/>
          </a:bodyPr>
          <a:lstStyle/>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pic>
        <p:nvPicPr>
          <p:cNvPr id="559" name="Google Shape;559;p77"/>
          <p:cNvPicPr preferRelativeResize="0"/>
          <p:nvPr/>
        </p:nvPicPr>
        <p:blipFill rotWithShape="1">
          <a:blip r:embed="rId3">
            <a:alphaModFix/>
          </a:blip>
          <a:srcRect/>
          <a:stretch/>
        </p:blipFill>
        <p:spPr>
          <a:xfrm>
            <a:off x="1715213" y="1204063"/>
            <a:ext cx="8761584" cy="46295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
        <p:nvSpPr>
          <p:cNvPr id="566" name="Google Shape;566;p78"/>
          <p:cNvSpPr txBox="1"/>
          <p:nvPr/>
        </p:nvSpPr>
        <p:spPr>
          <a:xfrm>
            <a:off x="76200" y="310975"/>
            <a:ext cx="11574000" cy="519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ARIZONA UNEMPLOYMENT RATE BY RACE OR ETHNICITY</a:t>
            </a:r>
            <a:endParaRPr sz="2000" b="0" i="1" u="none" strike="noStrike" cap="none">
              <a:solidFill>
                <a:schemeClr val="dk1"/>
              </a:solidFill>
              <a:latin typeface="Arial"/>
              <a:ea typeface="Arial"/>
              <a:cs typeface="Arial"/>
              <a:sym typeface="Arial"/>
            </a:endParaRPr>
          </a:p>
        </p:txBody>
      </p:sp>
      <p:pic>
        <p:nvPicPr>
          <p:cNvPr id="567" name="Google Shape;567;p78"/>
          <p:cNvPicPr preferRelativeResize="0"/>
          <p:nvPr/>
        </p:nvPicPr>
        <p:blipFill rotWithShape="1">
          <a:blip r:embed="rId3">
            <a:alphaModFix/>
          </a:blip>
          <a:srcRect t="11917"/>
          <a:stretch/>
        </p:blipFill>
        <p:spPr>
          <a:xfrm>
            <a:off x="514150" y="1075550"/>
            <a:ext cx="9602474" cy="4491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9"/>
          <p:cNvSpPr txBox="1"/>
          <p:nvPr/>
        </p:nvSpPr>
        <p:spPr>
          <a:xfrm>
            <a:off x="76200" y="301172"/>
            <a:ext cx="726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LABOR FORCE PARTICIPATION RATE (LFPR)</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950"/>
              <a:buFont typeface="Arial"/>
              <a:buNone/>
            </a:pPr>
            <a:endParaRPr sz="2400" b="0" i="0" u="none" strike="noStrike" cap="none">
              <a:solidFill>
                <a:schemeClr val="dk1"/>
              </a:solidFill>
              <a:latin typeface="Arial"/>
              <a:ea typeface="Arial"/>
              <a:cs typeface="Arial"/>
              <a:sym typeface="Arial"/>
            </a:endParaRPr>
          </a:p>
        </p:txBody>
      </p:sp>
      <p:sp>
        <p:nvSpPr>
          <p:cNvPr id="573" name="Google Shape;573;p79"/>
          <p:cNvSpPr txBox="1"/>
          <p:nvPr/>
        </p:nvSpPr>
        <p:spPr>
          <a:xfrm>
            <a:off x="76200" y="676565"/>
            <a:ext cx="496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b="0" i="0" u="none" strike="noStrike" cap="none">
                <a:solidFill>
                  <a:srgbClr val="E24301"/>
                </a:solidFill>
                <a:latin typeface="Arial"/>
                <a:ea typeface="Arial"/>
                <a:cs typeface="Arial"/>
                <a:sym typeface="Arial"/>
              </a:rPr>
              <a:t>Jan. 2013 – March 2023, Seasonally Adjusted</a:t>
            </a:r>
            <a:endParaRPr sz="1400" b="0" i="0" u="none" strike="noStrike" cap="none">
              <a:solidFill>
                <a:srgbClr val="E24301"/>
              </a:solidFill>
              <a:latin typeface="Arial"/>
              <a:ea typeface="Arial"/>
              <a:cs typeface="Arial"/>
              <a:sym typeface="Arial"/>
            </a:endParaRPr>
          </a:p>
        </p:txBody>
      </p:sp>
      <p:sp>
        <p:nvSpPr>
          <p:cNvPr id="574" name="Google Shape;574;p79"/>
          <p:cNvSpPr txBox="1"/>
          <p:nvPr/>
        </p:nvSpPr>
        <p:spPr>
          <a:xfrm>
            <a:off x="8451550" y="596025"/>
            <a:ext cx="3644400" cy="5367300"/>
          </a:xfrm>
          <a:prstGeom prst="rect">
            <a:avLst/>
          </a:prstGeom>
          <a:noFill/>
          <a:ln>
            <a:noFill/>
          </a:ln>
        </p:spPr>
        <p:txBody>
          <a:bodyPr spcFirstLastPara="1" wrap="square" lIns="91425" tIns="45700" rIns="91425" bIns="45700" anchor="t" anchorCtr="0">
            <a:noAutofit/>
          </a:bodyPr>
          <a:lstStyle/>
          <a:p>
            <a:pPr marL="12700" marR="5080" lvl="0" indent="0" algn="l" rtl="0">
              <a:lnSpc>
                <a:spcPct val="113300"/>
              </a:lnSpc>
              <a:spcBef>
                <a:spcPts val="0"/>
              </a:spcBef>
              <a:spcAft>
                <a:spcPts val="0"/>
              </a:spcAft>
              <a:buClr>
                <a:schemeClr val="dk1"/>
              </a:buClr>
              <a:buSzPts val="1600"/>
              <a:buFont typeface="Arial"/>
              <a:buNone/>
            </a:pPr>
            <a:r>
              <a:rPr lang="en-US" sz="1600" b="1" i="0" u="none" strike="noStrike" cap="none">
                <a:solidFill>
                  <a:schemeClr val="lt1"/>
                </a:solidFill>
                <a:latin typeface="Arial"/>
                <a:ea typeface="Arial"/>
                <a:cs typeface="Arial"/>
                <a:sym typeface="Arial"/>
              </a:rPr>
              <a:t>Highlights:</a:t>
            </a:r>
            <a:endParaRPr sz="1400" b="0" i="0" u="none" strike="noStrike" cap="none">
              <a:solidFill>
                <a:srgbClr val="000000"/>
              </a:solidFill>
              <a:latin typeface="Arial"/>
              <a:ea typeface="Arial"/>
              <a:cs typeface="Arial"/>
              <a:sym typeface="Arial"/>
            </a:endParaRPr>
          </a:p>
          <a:p>
            <a:pPr marL="12700" marR="5080" lvl="0" indent="0" algn="l" rtl="0">
              <a:lnSpc>
                <a:spcPct val="1133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a:p>
            <a:pPr marL="342900" marR="5080" lvl="0" indent="-330200"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From June 2013 through December 2019, the Arizona LFPR increased by 1.8 percentage points (60.3 to 62.1 percent). </a:t>
            </a:r>
            <a:endParaRPr sz="300" b="0" i="0" u="none" strike="noStrike" cap="none">
              <a:solidFill>
                <a:schemeClr val="lt1"/>
              </a:solidFill>
              <a:latin typeface="Arial"/>
              <a:ea typeface="Arial"/>
              <a:cs typeface="Arial"/>
              <a:sym typeface="Arial"/>
            </a:endParaRPr>
          </a:p>
          <a:p>
            <a:pPr marL="685800" marR="5080" lvl="1" indent="-330200"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This change equated to an increase of over 411,013 individuals in the labor force (13.4%) </a:t>
            </a:r>
            <a:endParaRPr sz="300" b="0" i="0" u="none" strike="noStrike" cap="none">
              <a:solidFill>
                <a:schemeClr val="lt1"/>
              </a:solidFill>
              <a:latin typeface="Arial"/>
              <a:ea typeface="Arial"/>
              <a:cs typeface="Arial"/>
              <a:sym typeface="Arial"/>
            </a:endParaRPr>
          </a:p>
          <a:p>
            <a:pPr marL="342900" marR="5080" lvl="0" indent="-330200"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The U.S. labor force grew by 5.7 percent over the same period. </a:t>
            </a:r>
            <a:endParaRPr sz="1600" b="0" i="0" u="none" strike="noStrike" cap="none">
              <a:solidFill>
                <a:schemeClr val="lt1"/>
              </a:solidFill>
              <a:latin typeface="Arial"/>
              <a:ea typeface="Arial"/>
              <a:cs typeface="Arial"/>
              <a:sym typeface="Arial"/>
            </a:endParaRPr>
          </a:p>
          <a:p>
            <a:pPr marL="342900" marR="5080" lvl="0" indent="-330200"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Arizona’s LF hit lowest point in April 2020; fully recovered in October 2020</a:t>
            </a:r>
            <a:endParaRPr sz="1600" b="0" i="0" u="none" strike="noStrike" cap="none">
              <a:solidFill>
                <a:schemeClr val="lt1"/>
              </a:solidFill>
              <a:latin typeface="Arial"/>
              <a:ea typeface="Arial"/>
              <a:cs typeface="Arial"/>
              <a:sym typeface="Arial"/>
            </a:endParaRPr>
          </a:p>
          <a:p>
            <a:pPr marL="342900" marR="5080" lvl="0" indent="-330200"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In March 2023, Arizona’s LF has grown 5.6% from it’s pre-pandemic high (January 2020)</a:t>
            </a:r>
            <a:endParaRPr sz="1600" b="0" i="0" u="none" strike="noStrike" cap="none">
              <a:solidFill>
                <a:schemeClr val="lt1"/>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575" name="Google Shape;575;p79"/>
          <p:cNvSpPr txBox="1"/>
          <p:nvPr/>
        </p:nvSpPr>
        <p:spPr>
          <a:xfrm>
            <a:off x="308150" y="5210100"/>
            <a:ext cx="6880800" cy="264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US" sz="800" b="0" i="1" u="none" strike="noStrike" cap="none">
                <a:solidFill>
                  <a:schemeClr val="dk1"/>
                </a:solidFill>
                <a:latin typeface="Arial"/>
                <a:ea typeface="Arial"/>
                <a:cs typeface="Arial"/>
                <a:sym typeface="Arial"/>
              </a:rPr>
              <a:t>Source: Produced by the Arizona Office of Economic Opportunity in cooperation with the U.S. Dept. of Labor, BLS</a:t>
            </a:r>
            <a:endParaRPr sz="800" b="0" i="1"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sz="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576" name="Google Shape;576;p79"/>
          <p:cNvPicPr preferRelativeResize="0"/>
          <p:nvPr/>
        </p:nvPicPr>
        <p:blipFill rotWithShape="1">
          <a:blip r:embed="rId3">
            <a:alphaModFix/>
          </a:blip>
          <a:srcRect t="10120"/>
          <a:stretch/>
        </p:blipFill>
        <p:spPr>
          <a:xfrm>
            <a:off x="308150" y="1569537"/>
            <a:ext cx="7299949" cy="3718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txBox="1">
            <a:spLocks noGrp="1"/>
          </p:cNvSpPr>
          <p:nvPr>
            <p:ph type="title"/>
          </p:nvPr>
        </p:nvSpPr>
        <p:spPr>
          <a:xfrm>
            <a:off x="88825" y="198300"/>
            <a:ext cx="9651600" cy="71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00"/>
          </a:p>
          <a:p>
            <a:pPr marL="0" lvl="0" indent="0" algn="l" rtl="0">
              <a:spcBef>
                <a:spcPts val="0"/>
              </a:spcBef>
              <a:spcAft>
                <a:spcPts val="0"/>
              </a:spcAft>
              <a:buNone/>
            </a:pPr>
            <a:r>
              <a:rPr lang="en-US" sz="3500"/>
              <a:t>Phoenix Electrical Celebrates 80th Anniversary!</a:t>
            </a:r>
            <a:endParaRPr sz="3500"/>
          </a:p>
        </p:txBody>
      </p:sp>
      <p:sp>
        <p:nvSpPr>
          <p:cNvPr id="284" name="Google Shape;284;p44"/>
          <p:cNvSpPr txBox="1">
            <a:spLocks noGrp="1"/>
          </p:cNvSpPr>
          <p:nvPr>
            <p:ph type="sldNum" idx="12"/>
          </p:nvPr>
        </p:nvSpPr>
        <p:spPr>
          <a:xfrm>
            <a:off x="9033387" y="6336686"/>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
        <p:nvSpPr>
          <p:cNvPr id="285" name="Google Shape;285;p44"/>
          <p:cNvSpPr txBox="1">
            <a:spLocks noGrp="1"/>
          </p:cNvSpPr>
          <p:nvPr>
            <p:ph type="body" idx="1"/>
          </p:nvPr>
        </p:nvSpPr>
        <p:spPr>
          <a:xfrm>
            <a:off x="457200" y="1524000"/>
            <a:ext cx="7108500" cy="4207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800"/>
              <a:t>- Founded on September 3, 1943, by International Brotherhood of Electrical Workers, Local Union 640, and Arizona Chapter of National Electrical Contractors Association.</a:t>
            </a:r>
            <a:endParaRPr sz="1800"/>
          </a:p>
          <a:p>
            <a:pPr marL="0" lvl="0" indent="0" algn="l" rtl="0">
              <a:spcBef>
                <a:spcPts val="1000"/>
              </a:spcBef>
              <a:spcAft>
                <a:spcPts val="0"/>
              </a:spcAft>
              <a:buNone/>
            </a:pPr>
            <a:r>
              <a:rPr lang="en-US" sz="1800"/>
              <a:t>- Distinctive approach: Classroom instruction + practical experience guided by experienced workers.</a:t>
            </a:r>
            <a:endParaRPr sz="1800"/>
          </a:p>
          <a:p>
            <a:pPr marL="0" lvl="0" indent="0" algn="l" rtl="0">
              <a:spcBef>
                <a:spcPts val="1000"/>
              </a:spcBef>
              <a:spcAft>
                <a:spcPts val="0"/>
              </a:spcAft>
              <a:buNone/>
            </a:pPr>
            <a:r>
              <a:rPr lang="en-US" sz="1800"/>
              <a:t>- Adapted to industry changes: Integrated modern tech, renewable energy education. Prioritized inclusivity, community engagement for diverse, skilled workforce.</a:t>
            </a:r>
            <a:endParaRPr sz="1800"/>
          </a:p>
          <a:p>
            <a:pPr marL="0" lvl="0" indent="0" algn="l" rtl="0">
              <a:spcBef>
                <a:spcPts val="1000"/>
              </a:spcBef>
              <a:spcAft>
                <a:spcPts val="0"/>
              </a:spcAft>
              <a:buNone/>
            </a:pPr>
            <a:r>
              <a:rPr lang="en-US" sz="1800"/>
              <a:t>- Over 800 apprentices today, the cornerstone of electrical education.</a:t>
            </a:r>
            <a:endParaRPr sz="1800"/>
          </a:p>
          <a:p>
            <a:pPr marL="0" lvl="0" indent="0" algn="l" rtl="0">
              <a:spcBef>
                <a:spcPts val="1000"/>
              </a:spcBef>
              <a:spcAft>
                <a:spcPts val="0"/>
              </a:spcAft>
              <a:buNone/>
            </a:pPr>
            <a:r>
              <a:rPr lang="en-US" sz="1800"/>
              <a:t>- 80-year legacy showcases dedication to progress, industry standards..</a:t>
            </a:r>
            <a:endParaRPr sz="1800"/>
          </a:p>
          <a:p>
            <a:pPr marL="0" lvl="0" indent="0" algn="l" rtl="0">
              <a:spcBef>
                <a:spcPts val="1000"/>
              </a:spcBef>
              <a:spcAft>
                <a:spcPts val="0"/>
              </a:spcAft>
              <a:buNone/>
            </a:pPr>
            <a:r>
              <a:rPr lang="en-US" sz="1800"/>
              <a:t>- Proudly celebrating 80 years of shaping skilled electricians and propelling our community forward.</a:t>
            </a:r>
            <a:endParaRPr sz="1800"/>
          </a:p>
          <a:p>
            <a:pPr marL="0" lvl="0" indent="0" algn="l" rtl="0">
              <a:spcBef>
                <a:spcPts val="1000"/>
              </a:spcBef>
              <a:spcAft>
                <a:spcPts val="0"/>
              </a:spcAft>
              <a:buNone/>
            </a:pPr>
            <a:endParaRPr sz="1200"/>
          </a:p>
        </p:txBody>
      </p:sp>
      <p:pic>
        <p:nvPicPr>
          <p:cNvPr id="286" name="Google Shape;286;p44"/>
          <p:cNvPicPr preferRelativeResize="0"/>
          <p:nvPr/>
        </p:nvPicPr>
        <p:blipFill>
          <a:blip r:embed="rId3">
            <a:alphaModFix/>
          </a:blip>
          <a:stretch>
            <a:fillRect/>
          </a:stretch>
        </p:blipFill>
        <p:spPr>
          <a:xfrm>
            <a:off x="7751175" y="1676400"/>
            <a:ext cx="4288425" cy="426468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0"/>
          <p:cNvSpPr txBox="1"/>
          <p:nvPr/>
        </p:nvSpPr>
        <p:spPr>
          <a:xfrm>
            <a:off x="76200" y="301172"/>
            <a:ext cx="726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LABOR FORCE PARTICIPATION RATE (LFPR)</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950"/>
              <a:buFont typeface="Arial"/>
              <a:buNone/>
            </a:pPr>
            <a:endParaRPr sz="2400" b="0" i="0" u="none" strike="noStrike" cap="none">
              <a:solidFill>
                <a:schemeClr val="dk1"/>
              </a:solidFill>
              <a:latin typeface="Arial"/>
              <a:ea typeface="Arial"/>
              <a:cs typeface="Arial"/>
              <a:sym typeface="Arial"/>
            </a:endParaRPr>
          </a:p>
        </p:txBody>
      </p:sp>
      <p:sp>
        <p:nvSpPr>
          <p:cNvPr id="582" name="Google Shape;582;p80"/>
          <p:cNvSpPr txBox="1"/>
          <p:nvPr/>
        </p:nvSpPr>
        <p:spPr>
          <a:xfrm>
            <a:off x="76200" y="676565"/>
            <a:ext cx="496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b="0" i="0" u="none" strike="noStrike" cap="none">
                <a:solidFill>
                  <a:srgbClr val="E24301"/>
                </a:solidFill>
                <a:latin typeface="Arial"/>
                <a:ea typeface="Arial"/>
                <a:cs typeface="Arial"/>
                <a:sym typeface="Arial"/>
              </a:rPr>
              <a:t>2021</a:t>
            </a:r>
            <a:endParaRPr sz="1400" b="0" i="0" u="none" strike="noStrike" cap="none">
              <a:solidFill>
                <a:srgbClr val="E24301"/>
              </a:solidFill>
              <a:latin typeface="Arial"/>
              <a:ea typeface="Arial"/>
              <a:cs typeface="Arial"/>
              <a:sym typeface="Arial"/>
            </a:endParaRPr>
          </a:p>
        </p:txBody>
      </p:sp>
      <p:pic>
        <p:nvPicPr>
          <p:cNvPr id="583" name="Google Shape;583;p80"/>
          <p:cNvPicPr preferRelativeResize="0"/>
          <p:nvPr/>
        </p:nvPicPr>
        <p:blipFill rotWithShape="1">
          <a:blip r:embed="rId3">
            <a:alphaModFix/>
          </a:blip>
          <a:srcRect/>
          <a:stretch/>
        </p:blipFill>
        <p:spPr>
          <a:xfrm>
            <a:off x="1581900" y="975676"/>
            <a:ext cx="8699652" cy="4906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
        <p:nvSpPr>
          <p:cNvPr id="590" name="Google Shape;590;p81"/>
          <p:cNvSpPr txBox="1">
            <a:spLocks noGrp="1"/>
          </p:cNvSpPr>
          <p:nvPr>
            <p:ph type="title" idx="4294967295"/>
          </p:nvPr>
        </p:nvSpPr>
        <p:spPr>
          <a:xfrm>
            <a:off x="76200" y="93350"/>
            <a:ext cx="11499300" cy="69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2400">
                <a:solidFill>
                  <a:schemeClr val="dk1"/>
                </a:solidFill>
                <a:latin typeface="Arial"/>
                <a:ea typeface="Arial"/>
                <a:cs typeface="Arial"/>
                <a:sym typeface="Arial"/>
              </a:rPr>
              <a:t>LABOR FORCE </a:t>
            </a:r>
            <a:r>
              <a:rPr lang="en-US" sz="2400">
                <a:latin typeface="Arial"/>
                <a:ea typeface="Arial"/>
                <a:cs typeface="Arial"/>
                <a:sym typeface="Arial"/>
              </a:rPr>
              <a:t>PARTICIPATION RATE BY AGE</a:t>
            </a:r>
            <a:endParaRPr sz="2400">
              <a:latin typeface="Arial"/>
              <a:ea typeface="Arial"/>
              <a:cs typeface="Arial"/>
              <a:sym typeface="Arial"/>
            </a:endParaRPr>
          </a:p>
        </p:txBody>
      </p:sp>
      <p:pic>
        <p:nvPicPr>
          <p:cNvPr id="591" name="Google Shape;591;p81"/>
          <p:cNvPicPr preferRelativeResize="0"/>
          <p:nvPr/>
        </p:nvPicPr>
        <p:blipFill rotWithShape="1">
          <a:blip r:embed="rId3">
            <a:alphaModFix/>
          </a:blip>
          <a:srcRect t="8349"/>
          <a:stretch/>
        </p:blipFill>
        <p:spPr>
          <a:xfrm>
            <a:off x="1456925" y="922250"/>
            <a:ext cx="8737850" cy="4795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598" name="Google Shape;598;p82"/>
          <p:cNvSpPr txBox="1">
            <a:spLocks noGrp="1"/>
          </p:cNvSpPr>
          <p:nvPr>
            <p:ph type="title"/>
          </p:nvPr>
        </p:nvSpPr>
        <p:spPr>
          <a:xfrm>
            <a:off x="76200" y="256375"/>
            <a:ext cx="8852100" cy="73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655"/>
              <a:buFont typeface="Calibri"/>
              <a:buNone/>
            </a:pPr>
            <a:r>
              <a:rPr lang="en-US" sz="2460">
                <a:solidFill>
                  <a:schemeClr val="dk1"/>
                </a:solidFill>
                <a:latin typeface="Arial"/>
                <a:ea typeface="Arial"/>
                <a:cs typeface="Arial"/>
                <a:sym typeface="Arial"/>
              </a:rPr>
              <a:t>ARIZONA POPULATION PYRAMID</a:t>
            </a:r>
            <a:br>
              <a:rPr lang="en-US" sz="2460">
                <a:solidFill>
                  <a:schemeClr val="dk1"/>
                </a:solidFill>
                <a:latin typeface="Arial"/>
                <a:ea typeface="Arial"/>
                <a:cs typeface="Arial"/>
                <a:sym typeface="Arial"/>
              </a:rPr>
            </a:br>
            <a:endParaRPr sz="2460">
              <a:latin typeface="Arial"/>
              <a:ea typeface="Arial"/>
              <a:cs typeface="Arial"/>
              <a:sym typeface="Arial"/>
            </a:endParaRPr>
          </a:p>
        </p:txBody>
      </p:sp>
      <p:sp>
        <p:nvSpPr>
          <p:cNvPr id="599" name="Google Shape;599;p82"/>
          <p:cNvSpPr txBox="1"/>
          <p:nvPr/>
        </p:nvSpPr>
        <p:spPr>
          <a:xfrm>
            <a:off x="478875" y="5710725"/>
            <a:ext cx="9229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Arial"/>
                <a:ea typeface="Arial"/>
                <a:cs typeface="Arial"/>
                <a:sym typeface="Arial"/>
              </a:rPr>
              <a:t>Source: U.S. Census Bureau Population Estimates</a:t>
            </a:r>
            <a:endParaRPr sz="1200" b="0" i="1" u="none" strike="noStrike" cap="none">
              <a:solidFill>
                <a:srgbClr val="000000"/>
              </a:solidFill>
              <a:latin typeface="Arial"/>
              <a:ea typeface="Arial"/>
              <a:cs typeface="Arial"/>
              <a:sym typeface="Arial"/>
            </a:endParaRPr>
          </a:p>
        </p:txBody>
      </p:sp>
      <p:sp>
        <p:nvSpPr>
          <p:cNvPr id="600" name="Google Shape;600;p82"/>
          <p:cNvSpPr txBox="1"/>
          <p:nvPr/>
        </p:nvSpPr>
        <p:spPr>
          <a:xfrm>
            <a:off x="76200" y="597750"/>
            <a:ext cx="6189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a:solidFill>
                  <a:srgbClr val="E24301"/>
                </a:solidFill>
              </a:rPr>
              <a:t>Percent of Total Labor Force</a:t>
            </a:r>
            <a:endParaRPr sz="1400" b="0" i="0" u="none" strike="noStrike" cap="none">
              <a:solidFill>
                <a:srgbClr val="E24301"/>
              </a:solidFill>
              <a:latin typeface="Arial"/>
              <a:ea typeface="Arial"/>
              <a:cs typeface="Arial"/>
              <a:sym typeface="Arial"/>
            </a:endParaRPr>
          </a:p>
        </p:txBody>
      </p:sp>
      <p:pic>
        <p:nvPicPr>
          <p:cNvPr id="601" name="Google Shape;601;p82"/>
          <p:cNvPicPr preferRelativeResize="0"/>
          <p:nvPr/>
        </p:nvPicPr>
        <p:blipFill>
          <a:blip r:embed="rId3">
            <a:alphaModFix/>
          </a:blip>
          <a:stretch>
            <a:fillRect/>
          </a:stretch>
        </p:blipFill>
        <p:spPr>
          <a:xfrm>
            <a:off x="2240975" y="1072076"/>
            <a:ext cx="7710051" cy="462603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3"/>
          <p:cNvSpPr txBox="1"/>
          <p:nvPr/>
        </p:nvSpPr>
        <p:spPr>
          <a:xfrm>
            <a:off x="76200" y="301172"/>
            <a:ext cx="726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PROJECTED ARIZONA TOTAL EMPLOYMENT</a:t>
            </a:r>
            <a:endParaRPr sz="2400" b="0" i="0" u="none" strike="noStrike" cap="none">
              <a:solidFill>
                <a:schemeClr val="dk1"/>
              </a:solidFill>
              <a:latin typeface="Arial"/>
              <a:ea typeface="Arial"/>
              <a:cs typeface="Arial"/>
              <a:sym typeface="Arial"/>
            </a:endParaRPr>
          </a:p>
        </p:txBody>
      </p:sp>
      <p:sp>
        <p:nvSpPr>
          <p:cNvPr id="607" name="Google Shape;607;p83"/>
          <p:cNvSpPr txBox="1"/>
          <p:nvPr/>
        </p:nvSpPr>
        <p:spPr>
          <a:xfrm>
            <a:off x="76200" y="676565"/>
            <a:ext cx="496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b="0" i="0" u="none" strike="noStrike" cap="none">
                <a:solidFill>
                  <a:srgbClr val="E24301"/>
                </a:solidFill>
                <a:latin typeface="Arial"/>
                <a:ea typeface="Arial"/>
                <a:cs typeface="Arial"/>
                <a:sym typeface="Arial"/>
              </a:rPr>
              <a:t>Q2 2022 – Q2 2024, Not Seasonally Adjusted</a:t>
            </a:r>
            <a:endParaRPr sz="1400" b="0" i="0" u="none" strike="noStrike" cap="none">
              <a:solidFill>
                <a:srgbClr val="E24301"/>
              </a:solidFill>
              <a:latin typeface="Arial"/>
              <a:ea typeface="Arial"/>
              <a:cs typeface="Arial"/>
              <a:sym typeface="Arial"/>
            </a:endParaRPr>
          </a:p>
        </p:txBody>
      </p:sp>
      <p:sp>
        <p:nvSpPr>
          <p:cNvPr id="608" name="Google Shape;608;p83"/>
          <p:cNvSpPr txBox="1"/>
          <p:nvPr/>
        </p:nvSpPr>
        <p:spPr>
          <a:xfrm>
            <a:off x="8451550" y="596025"/>
            <a:ext cx="3644400" cy="5367300"/>
          </a:xfrm>
          <a:prstGeom prst="rect">
            <a:avLst/>
          </a:prstGeom>
          <a:noFill/>
          <a:ln>
            <a:noFill/>
          </a:ln>
        </p:spPr>
        <p:txBody>
          <a:bodyPr spcFirstLastPara="1" wrap="square" lIns="91425" tIns="45700" rIns="91425" bIns="45700" anchor="t" anchorCtr="0">
            <a:noAutofit/>
          </a:bodyPr>
          <a:lstStyle/>
          <a:p>
            <a:pPr marL="12700" marR="5080" lvl="0" indent="0" algn="l" rtl="0">
              <a:lnSpc>
                <a:spcPct val="113300"/>
              </a:lnSpc>
              <a:spcBef>
                <a:spcPts val="0"/>
              </a:spcBef>
              <a:spcAft>
                <a:spcPts val="0"/>
              </a:spcAft>
              <a:buClr>
                <a:schemeClr val="dk1"/>
              </a:buClr>
              <a:buSzPts val="1600"/>
              <a:buFont typeface="Arial"/>
              <a:buNone/>
            </a:pPr>
            <a:r>
              <a:rPr lang="en-US" sz="1600" b="1" i="0" u="none" strike="noStrike" cap="none">
                <a:solidFill>
                  <a:schemeClr val="lt1"/>
                </a:solidFill>
                <a:latin typeface="Arial"/>
                <a:ea typeface="Arial"/>
                <a:cs typeface="Arial"/>
                <a:sym typeface="Arial"/>
              </a:rPr>
              <a:t>Highlights:</a:t>
            </a:r>
            <a:endParaRPr sz="1400" b="0" i="0" u="none" strike="noStrike" cap="none">
              <a:solidFill>
                <a:srgbClr val="000000"/>
              </a:solidFill>
              <a:latin typeface="Arial"/>
              <a:ea typeface="Arial"/>
              <a:cs typeface="Arial"/>
              <a:sym typeface="Arial"/>
            </a:endParaRPr>
          </a:p>
          <a:p>
            <a:pPr marL="12700" marR="5080" lvl="0" indent="0" algn="l" rtl="0">
              <a:lnSpc>
                <a:spcPct val="1133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a:p>
            <a:pPr marL="342900" marR="5080" lvl="0" indent="-330200"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Total employment is projected to grow by 90,625 jobs, or 1.4% annually, from Q2 2022 to Q2 2024</a:t>
            </a:r>
            <a:endParaRPr sz="1600" b="0" i="0" u="none" strike="noStrike" cap="none">
              <a:solidFill>
                <a:schemeClr val="lt1"/>
              </a:solidFill>
              <a:latin typeface="Arial"/>
              <a:ea typeface="Arial"/>
              <a:cs typeface="Arial"/>
              <a:sym typeface="Arial"/>
            </a:endParaRPr>
          </a:p>
          <a:p>
            <a:pPr marL="0" marR="5080" lvl="0" indent="0" algn="l" rtl="0">
              <a:lnSpc>
                <a:spcPct val="100000"/>
              </a:lnSpc>
              <a:spcBef>
                <a:spcPts val="600"/>
              </a:spcBef>
              <a:spcAft>
                <a:spcPts val="0"/>
              </a:spcAft>
              <a:buNone/>
            </a:pPr>
            <a:endParaRPr sz="1600">
              <a:solidFill>
                <a:schemeClr val="lt1"/>
              </a:solidFill>
            </a:endParaRPr>
          </a:p>
          <a:p>
            <a:pPr marL="0" marR="5080" lvl="0" indent="0" algn="l" rtl="0">
              <a:lnSpc>
                <a:spcPct val="100000"/>
              </a:lnSpc>
              <a:spcBef>
                <a:spcPts val="600"/>
              </a:spcBef>
              <a:spcAft>
                <a:spcPts val="0"/>
              </a:spcAft>
              <a:buNone/>
            </a:pPr>
            <a:endParaRPr sz="1600" b="0" i="0" u="none" strike="noStrike" cap="none">
              <a:solidFill>
                <a:schemeClr val="lt1"/>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609" name="Google Shape;609;p83"/>
          <p:cNvPicPr preferRelativeResize="0"/>
          <p:nvPr/>
        </p:nvPicPr>
        <p:blipFill rotWithShape="1">
          <a:blip r:embed="rId3">
            <a:alphaModFix/>
          </a:blip>
          <a:srcRect/>
          <a:stretch/>
        </p:blipFill>
        <p:spPr>
          <a:xfrm>
            <a:off x="522875" y="1224075"/>
            <a:ext cx="7053349" cy="47392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84"/>
          <p:cNvSpPr txBox="1"/>
          <p:nvPr/>
        </p:nvSpPr>
        <p:spPr>
          <a:xfrm>
            <a:off x="76200" y="301172"/>
            <a:ext cx="726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EMPLOYMENT BY SECTOR</a:t>
            </a:r>
            <a:endParaRPr sz="2400" b="0" i="0" u="none" strike="noStrike" cap="none">
              <a:solidFill>
                <a:schemeClr val="dk1"/>
              </a:solidFill>
              <a:latin typeface="Arial"/>
              <a:ea typeface="Arial"/>
              <a:cs typeface="Arial"/>
              <a:sym typeface="Arial"/>
            </a:endParaRPr>
          </a:p>
        </p:txBody>
      </p:sp>
      <p:sp>
        <p:nvSpPr>
          <p:cNvPr id="615" name="Google Shape;615;p84"/>
          <p:cNvSpPr txBox="1"/>
          <p:nvPr/>
        </p:nvSpPr>
        <p:spPr>
          <a:xfrm>
            <a:off x="76200" y="676565"/>
            <a:ext cx="496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b="0" i="0" u="none" strike="noStrike" cap="none">
                <a:solidFill>
                  <a:srgbClr val="E24301"/>
                </a:solidFill>
                <a:latin typeface="Arial"/>
                <a:ea typeface="Arial"/>
                <a:cs typeface="Arial"/>
                <a:sym typeface="Arial"/>
              </a:rPr>
              <a:t>Not Seasonally Adjusted</a:t>
            </a:r>
            <a:endParaRPr sz="1400" b="0" i="0" u="none" strike="noStrike" cap="none">
              <a:solidFill>
                <a:srgbClr val="E24301"/>
              </a:solidFill>
              <a:latin typeface="Arial"/>
              <a:ea typeface="Arial"/>
              <a:cs typeface="Arial"/>
              <a:sym typeface="Arial"/>
            </a:endParaRPr>
          </a:p>
        </p:txBody>
      </p:sp>
      <p:pic>
        <p:nvPicPr>
          <p:cNvPr id="616" name="Google Shape;616;p84"/>
          <p:cNvPicPr preferRelativeResize="0"/>
          <p:nvPr/>
        </p:nvPicPr>
        <p:blipFill rotWithShape="1">
          <a:blip r:embed="rId3">
            <a:alphaModFix/>
          </a:blip>
          <a:srcRect l="12120" t="4996" r="7130" b="6882"/>
          <a:stretch/>
        </p:blipFill>
        <p:spPr>
          <a:xfrm>
            <a:off x="1035250" y="1344552"/>
            <a:ext cx="9593324" cy="43445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5"/>
          <p:cNvSpPr txBox="1">
            <a:spLocks noGrp="1"/>
          </p:cNvSpPr>
          <p:nvPr>
            <p:ph type="title"/>
          </p:nvPr>
        </p:nvSpPr>
        <p:spPr>
          <a:xfrm>
            <a:off x="83250" y="725652"/>
            <a:ext cx="12025500" cy="61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950"/>
              <a:buFont typeface="Arial"/>
              <a:buNone/>
            </a:pPr>
            <a:r>
              <a:rPr lang="en-US" sz="2400">
                <a:solidFill>
                  <a:schemeClr val="dk1"/>
                </a:solidFill>
                <a:latin typeface="Arial"/>
                <a:ea typeface="Arial"/>
                <a:cs typeface="Arial"/>
                <a:sym typeface="Arial"/>
              </a:rPr>
              <a:t>IN-DEMAND INDUSTRY AND OCCUPATION CONSIDERATIONS</a:t>
            </a:r>
            <a:endParaRPr sz="2400">
              <a:latin typeface="Arial"/>
              <a:ea typeface="Arial"/>
              <a:cs typeface="Arial"/>
              <a:sym typeface="Arial"/>
            </a:endParaRPr>
          </a:p>
        </p:txBody>
      </p:sp>
      <p:sp>
        <p:nvSpPr>
          <p:cNvPr id="623" name="Google Shape;623;p85"/>
          <p:cNvSpPr txBox="1">
            <a:spLocks noGrp="1"/>
          </p:cNvSpPr>
          <p:nvPr>
            <p:ph type="body" idx="1"/>
          </p:nvPr>
        </p:nvSpPr>
        <p:spPr>
          <a:xfrm>
            <a:off x="83207" y="1537229"/>
            <a:ext cx="5511300" cy="4015800"/>
          </a:xfrm>
          <a:prstGeom prst="rect">
            <a:avLst/>
          </a:prstGeom>
          <a:noFill/>
          <a:ln>
            <a:noFill/>
          </a:ln>
        </p:spPr>
        <p:txBody>
          <a:bodyPr spcFirstLastPara="1" wrap="square" lIns="91425" tIns="45700" rIns="91425" bIns="45700" anchor="t" anchorCtr="0">
            <a:normAutofit/>
          </a:bodyPr>
          <a:lstStyle/>
          <a:p>
            <a:pPr marL="0" marR="0" lvl="0" indent="0" algn="l" rtl="0">
              <a:lnSpc>
                <a:spcPct val="115000"/>
              </a:lnSpc>
              <a:spcBef>
                <a:spcPts val="0"/>
              </a:spcBef>
              <a:spcAft>
                <a:spcPts val="0"/>
              </a:spcAft>
              <a:buClr>
                <a:schemeClr val="accent2"/>
              </a:buClr>
              <a:buSzPts val="2800"/>
              <a:buNone/>
            </a:pPr>
            <a:r>
              <a:rPr lang="en-US" sz="2400" b="1">
                <a:solidFill>
                  <a:schemeClr val="accent2"/>
                </a:solidFill>
                <a:latin typeface="Arial"/>
                <a:ea typeface="Arial"/>
                <a:cs typeface="Arial"/>
                <a:sym typeface="Arial"/>
              </a:rPr>
              <a:t>SELECTIONS</a:t>
            </a:r>
            <a:endParaRPr sz="2400">
              <a:solidFill>
                <a:schemeClr val="accent2"/>
              </a:solidFill>
              <a:latin typeface="Arial"/>
              <a:ea typeface="Arial"/>
              <a:cs typeface="Arial"/>
              <a:sym typeface="Arial"/>
            </a:endParaRPr>
          </a:p>
          <a:p>
            <a:pPr marL="228600" lvl="0" indent="-215900" algn="l" rtl="0">
              <a:lnSpc>
                <a:spcPct val="115000"/>
              </a:lnSpc>
              <a:spcBef>
                <a:spcPts val="2200"/>
              </a:spcBef>
              <a:spcAft>
                <a:spcPts val="0"/>
              </a:spcAft>
              <a:buClr>
                <a:schemeClr val="dk1"/>
              </a:buClr>
              <a:buSzPts val="1800"/>
              <a:buChar char="•"/>
            </a:pPr>
            <a:r>
              <a:rPr lang="en-US" sz="1800">
                <a:solidFill>
                  <a:schemeClr val="dk1"/>
                </a:solidFill>
                <a:latin typeface="Arial"/>
                <a:ea typeface="Arial"/>
                <a:cs typeface="Arial"/>
                <a:sym typeface="Arial"/>
              </a:rPr>
              <a:t>These are statewide selections, each local area may vary</a:t>
            </a:r>
            <a:endParaRPr sz="1800">
              <a:solidFill>
                <a:schemeClr val="dk1"/>
              </a:solidFill>
              <a:latin typeface="Arial"/>
              <a:ea typeface="Arial"/>
              <a:cs typeface="Arial"/>
              <a:sym typeface="Arial"/>
            </a:endParaRPr>
          </a:p>
          <a:p>
            <a:pPr marL="228600" lvl="0" indent="-215900" algn="l" rtl="0">
              <a:lnSpc>
                <a:spcPct val="115000"/>
              </a:lnSpc>
              <a:spcBef>
                <a:spcPts val="2200"/>
              </a:spcBef>
              <a:spcAft>
                <a:spcPts val="0"/>
              </a:spcAft>
              <a:buClr>
                <a:schemeClr val="dk1"/>
              </a:buClr>
              <a:buSzPts val="1800"/>
              <a:buChar char="•"/>
            </a:pPr>
            <a:r>
              <a:rPr lang="en-US" sz="1800">
                <a:solidFill>
                  <a:schemeClr val="dk1"/>
                </a:solidFill>
                <a:latin typeface="Arial"/>
                <a:ea typeface="Arial"/>
                <a:cs typeface="Arial"/>
                <a:sym typeface="Arial"/>
              </a:rPr>
              <a:t>Seven industries selected as in-demand during the last selection process</a:t>
            </a:r>
            <a:endParaRPr sz="1800">
              <a:solidFill>
                <a:schemeClr val="dk1"/>
              </a:solidFill>
              <a:latin typeface="Arial"/>
              <a:ea typeface="Arial"/>
              <a:cs typeface="Arial"/>
              <a:sym typeface="Arial"/>
            </a:endParaRPr>
          </a:p>
          <a:p>
            <a:pPr marL="228600" lvl="0" indent="-215900" algn="l" rtl="0">
              <a:lnSpc>
                <a:spcPct val="115000"/>
              </a:lnSpc>
              <a:spcBef>
                <a:spcPts val="1000"/>
              </a:spcBef>
              <a:spcAft>
                <a:spcPts val="0"/>
              </a:spcAft>
              <a:buClr>
                <a:schemeClr val="dk1"/>
              </a:buClr>
              <a:buSzPts val="1800"/>
              <a:buChar char="•"/>
            </a:pPr>
            <a:r>
              <a:rPr lang="en-US" sz="1800">
                <a:solidFill>
                  <a:schemeClr val="dk1"/>
                </a:solidFill>
                <a:latin typeface="Arial"/>
                <a:ea typeface="Arial"/>
                <a:cs typeface="Arial"/>
                <a:sym typeface="Arial"/>
              </a:rPr>
              <a:t>All 4- and 5-star occupations within in-demand industries</a:t>
            </a:r>
            <a:endParaRPr sz="1800">
              <a:solidFill>
                <a:schemeClr val="dk1"/>
              </a:solidFill>
              <a:latin typeface="Arial"/>
              <a:ea typeface="Arial"/>
              <a:cs typeface="Arial"/>
              <a:sym typeface="Arial"/>
            </a:endParaRPr>
          </a:p>
          <a:p>
            <a:pPr marL="914400" lvl="1" indent="-342900" algn="l" rtl="0">
              <a:lnSpc>
                <a:spcPct val="115000"/>
              </a:lnSpc>
              <a:spcBef>
                <a:spcPts val="1000"/>
              </a:spcBef>
              <a:spcAft>
                <a:spcPts val="0"/>
              </a:spcAft>
              <a:buClr>
                <a:schemeClr val="dk1"/>
              </a:buClr>
              <a:buSzPts val="1800"/>
              <a:buChar char="○"/>
            </a:pPr>
            <a:r>
              <a:rPr lang="en-US" sz="1800">
                <a:solidFill>
                  <a:schemeClr val="dk1"/>
                </a:solidFill>
                <a:latin typeface="Arial"/>
                <a:ea typeface="Arial"/>
                <a:cs typeface="Arial"/>
                <a:sym typeface="Arial"/>
              </a:rPr>
              <a:t>246 occupations selected</a:t>
            </a:r>
            <a:endParaRPr sz="1800">
              <a:solidFill>
                <a:schemeClr val="dk1"/>
              </a:solidFill>
              <a:latin typeface="Arial"/>
              <a:ea typeface="Arial"/>
              <a:cs typeface="Arial"/>
              <a:sym typeface="Arial"/>
            </a:endParaRPr>
          </a:p>
        </p:txBody>
      </p:sp>
      <p:sp>
        <p:nvSpPr>
          <p:cNvPr id="624" name="Google Shape;624;p85"/>
          <p:cNvSpPr txBox="1"/>
          <p:nvPr/>
        </p:nvSpPr>
        <p:spPr>
          <a:xfrm>
            <a:off x="6597537" y="1520651"/>
            <a:ext cx="5511300" cy="4015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accent2"/>
              </a:buClr>
              <a:buSzPts val="2800"/>
              <a:buFont typeface="Arial"/>
              <a:buNone/>
            </a:pPr>
            <a:r>
              <a:rPr lang="en-US" sz="2400" b="1" i="0" u="none" strike="noStrike" cap="none">
                <a:solidFill>
                  <a:schemeClr val="accent2"/>
                </a:solidFill>
                <a:latin typeface="Arial"/>
                <a:ea typeface="Arial"/>
                <a:cs typeface="Arial"/>
                <a:sym typeface="Arial"/>
              </a:rPr>
              <a:t>DATA</a:t>
            </a:r>
            <a:endParaRPr sz="2400" b="0" i="0" u="none" strike="noStrike" cap="none">
              <a:solidFill>
                <a:schemeClr val="accent2"/>
              </a:solidFill>
              <a:latin typeface="Arial"/>
              <a:ea typeface="Arial"/>
              <a:cs typeface="Arial"/>
              <a:sym typeface="Arial"/>
            </a:endParaRPr>
          </a:p>
          <a:p>
            <a:pPr marL="228600" marR="0" lvl="0" indent="-215900" algn="l" rtl="0">
              <a:lnSpc>
                <a:spcPct val="115000"/>
              </a:lnSpc>
              <a:spcBef>
                <a:spcPts val="22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Uses 2022 as a base year many times</a:t>
            </a:r>
            <a:endParaRPr sz="1800" b="0" i="0" u="none" strike="noStrike" cap="none">
              <a:solidFill>
                <a:srgbClr val="000000"/>
              </a:solidFill>
              <a:latin typeface="Arial"/>
              <a:ea typeface="Arial"/>
              <a:cs typeface="Arial"/>
              <a:sym typeface="Arial"/>
            </a:endParaRPr>
          </a:p>
          <a:p>
            <a:pPr marL="228600" marR="0" lvl="0" indent="-215900" algn="l" rtl="0">
              <a:lnSpc>
                <a:spcPct val="115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Displays 202</a:t>
            </a:r>
            <a:r>
              <a:rPr lang="en-US" sz="1800"/>
              <a:t>2</a:t>
            </a:r>
            <a:r>
              <a:rPr lang="en-US" sz="1800" b="0" i="0" u="none" strike="noStrike" cap="none">
                <a:solidFill>
                  <a:srgbClr val="000000"/>
                </a:solidFill>
                <a:latin typeface="Arial"/>
                <a:ea typeface="Arial"/>
                <a:cs typeface="Arial"/>
                <a:sym typeface="Arial"/>
              </a:rPr>
              <a:t>-202</a:t>
            </a:r>
            <a:r>
              <a:rPr lang="en-US" sz="1800"/>
              <a:t>4</a:t>
            </a:r>
            <a:r>
              <a:rPr lang="en-US" sz="1800" b="0" i="0" u="none" strike="noStrike" cap="none">
                <a:solidFill>
                  <a:srgbClr val="000000"/>
                </a:solidFill>
                <a:latin typeface="Arial"/>
                <a:ea typeface="Arial"/>
                <a:cs typeface="Arial"/>
                <a:sym typeface="Arial"/>
              </a:rPr>
              <a:t> projections</a:t>
            </a:r>
            <a:endParaRPr sz="1800" b="0" i="0" u="none" strike="noStrike" cap="none">
              <a:solidFill>
                <a:srgbClr val="000000"/>
              </a:solidFill>
              <a:latin typeface="Arial"/>
              <a:ea typeface="Arial"/>
              <a:cs typeface="Arial"/>
              <a:sym typeface="Arial"/>
            </a:endParaRPr>
          </a:p>
          <a:p>
            <a:pPr marL="914400" marR="0" lvl="1" indent="-342900" algn="l" rtl="0">
              <a:lnSpc>
                <a:spcPct val="115000"/>
              </a:lnSpc>
              <a:spcBef>
                <a:spcPts val="1000"/>
              </a:spcBef>
              <a:spcAft>
                <a:spcPts val="0"/>
              </a:spcAft>
              <a:buClr>
                <a:srgbClr val="000000"/>
              </a:buClr>
              <a:buSzPts val="1800"/>
              <a:buFont typeface="Arial"/>
              <a:buChar char="○"/>
            </a:pPr>
            <a:r>
              <a:rPr lang="en-US" sz="1800"/>
              <a:t>Council used 2021-2023 d</a:t>
            </a:r>
            <a:r>
              <a:rPr lang="en-US" sz="1800" b="0" i="0" u="none" strike="noStrike" cap="none">
                <a:solidFill>
                  <a:srgbClr val="000000"/>
                </a:solidFill>
                <a:latin typeface="Arial"/>
                <a:ea typeface="Arial"/>
                <a:cs typeface="Arial"/>
                <a:sym typeface="Arial"/>
              </a:rPr>
              <a:t>ata to make in-demand selections </a:t>
            </a:r>
            <a:r>
              <a:rPr lang="en-US" sz="1800"/>
              <a:t>as those were the latest projections available at the time</a:t>
            </a:r>
            <a:endParaRPr sz="1800" b="0" i="0" u="none" strike="noStrike" cap="none">
              <a:solidFill>
                <a:srgbClr val="000000"/>
              </a:solidFill>
              <a:latin typeface="Arial"/>
              <a:ea typeface="Arial"/>
              <a:cs typeface="Arial"/>
              <a:sym typeface="Arial"/>
            </a:endParaRPr>
          </a:p>
          <a:p>
            <a:pPr marL="228600" marR="0" lvl="0" indent="-215900" algn="l" rtl="0">
              <a:lnSpc>
                <a:spcPct val="115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Most recent data can be found at our </a:t>
            </a:r>
            <a:r>
              <a:rPr lang="en-US" sz="1800" b="0" i="0" u="sng" strike="noStrike" cap="none">
                <a:solidFill>
                  <a:schemeClr val="hlink"/>
                </a:solidFill>
                <a:latin typeface="Arial"/>
                <a:ea typeface="Arial"/>
                <a:cs typeface="Arial"/>
                <a:sym typeface="Arial"/>
                <a:hlinkClick r:id="rId3"/>
              </a:rPr>
              <a:t>website</a:t>
            </a:r>
            <a:endParaRPr sz="1800" b="0" i="0" u="none" strike="noStrike" cap="none">
              <a:solidFill>
                <a:srgbClr val="000000"/>
              </a:solidFill>
              <a:latin typeface="Arial"/>
              <a:ea typeface="Arial"/>
              <a:cs typeface="Arial"/>
              <a:sym typeface="Arial"/>
            </a:endParaRPr>
          </a:p>
        </p:txBody>
      </p:sp>
      <p:sp>
        <p:nvSpPr>
          <p:cNvPr id="625" name="Google Shape;625;p85"/>
          <p:cNvSpPr txBox="1"/>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45</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6"/>
          <p:cNvSpPr txBox="1"/>
          <p:nvPr/>
        </p:nvSpPr>
        <p:spPr>
          <a:xfrm>
            <a:off x="76200" y="301172"/>
            <a:ext cx="726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IN-DEMAND INDUSTRIES</a:t>
            </a:r>
            <a:endParaRPr sz="2400" b="0" i="0" u="none" strike="noStrike" cap="none">
              <a:solidFill>
                <a:schemeClr val="dk1"/>
              </a:solidFill>
              <a:latin typeface="Arial"/>
              <a:ea typeface="Arial"/>
              <a:cs typeface="Arial"/>
              <a:sym typeface="Arial"/>
            </a:endParaRPr>
          </a:p>
        </p:txBody>
      </p:sp>
      <p:sp>
        <p:nvSpPr>
          <p:cNvPr id="631" name="Google Shape;631;p86"/>
          <p:cNvSpPr txBox="1"/>
          <p:nvPr/>
        </p:nvSpPr>
        <p:spPr>
          <a:xfrm>
            <a:off x="76200" y="676565"/>
            <a:ext cx="496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b="0" i="0" u="none" strike="noStrike" cap="none">
                <a:solidFill>
                  <a:srgbClr val="E24301"/>
                </a:solidFill>
                <a:latin typeface="Arial"/>
                <a:ea typeface="Arial"/>
                <a:cs typeface="Arial"/>
                <a:sym typeface="Arial"/>
              </a:rPr>
              <a:t>Individuals Employed</a:t>
            </a:r>
            <a:endParaRPr sz="1400" b="0" i="0" u="none" strike="noStrike" cap="none">
              <a:solidFill>
                <a:srgbClr val="E24301"/>
              </a:solidFill>
              <a:latin typeface="Arial"/>
              <a:ea typeface="Arial"/>
              <a:cs typeface="Arial"/>
              <a:sym typeface="Arial"/>
            </a:endParaRPr>
          </a:p>
        </p:txBody>
      </p:sp>
      <p:pic>
        <p:nvPicPr>
          <p:cNvPr id="632" name="Google Shape;632;p86"/>
          <p:cNvPicPr preferRelativeResize="0"/>
          <p:nvPr/>
        </p:nvPicPr>
        <p:blipFill rotWithShape="1">
          <a:blip r:embed="rId3">
            <a:alphaModFix/>
          </a:blip>
          <a:srcRect/>
          <a:stretch/>
        </p:blipFill>
        <p:spPr>
          <a:xfrm>
            <a:off x="2098050" y="1957395"/>
            <a:ext cx="4384276" cy="2316600"/>
          </a:xfrm>
          <a:prstGeom prst="rect">
            <a:avLst/>
          </a:prstGeom>
          <a:noFill/>
          <a:ln>
            <a:noFill/>
          </a:ln>
        </p:spPr>
      </p:pic>
      <p:pic>
        <p:nvPicPr>
          <p:cNvPr id="633" name="Google Shape;633;p86"/>
          <p:cNvPicPr preferRelativeResize="0"/>
          <p:nvPr/>
        </p:nvPicPr>
        <p:blipFill>
          <a:blip r:embed="rId4">
            <a:alphaModFix/>
          </a:blip>
          <a:stretch>
            <a:fillRect/>
          </a:stretch>
        </p:blipFill>
        <p:spPr>
          <a:xfrm>
            <a:off x="633500" y="1319925"/>
            <a:ext cx="10506274" cy="42181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7"/>
          <p:cNvSpPr txBox="1"/>
          <p:nvPr/>
        </p:nvSpPr>
        <p:spPr>
          <a:xfrm>
            <a:off x="76200" y="301172"/>
            <a:ext cx="726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IN-DEMAND INDUSTRIES</a:t>
            </a:r>
            <a:endParaRPr sz="2400" b="0" i="0" u="none" strike="noStrike" cap="none">
              <a:solidFill>
                <a:schemeClr val="dk1"/>
              </a:solidFill>
              <a:latin typeface="Arial"/>
              <a:ea typeface="Arial"/>
              <a:cs typeface="Arial"/>
              <a:sym typeface="Arial"/>
            </a:endParaRPr>
          </a:p>
        </p:txBody>
      </p:sp>
      <p:sp>
        <p:nvSpPr>
          <p:cNvPr id="639" name="Google Shape;639;p87"/>
          <p:cNvSpPr txBox="1"/>
          <p:nvPr/>
        </p:nvSpPr>
        <p:spPr>
          <a:xfrm>
            <a:off x="76200" y="676565"/>
            <a:ext cx="496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b="0" i="0" u="none" strike="noStrike" cap="none">
                <a:solidFill>
                  <a:srgbClr val="E24301"/>
                </a:solidFill>
                <a:latin typeface="Arial"/>
                <a:ea typeface="Arial"/>
                <a:cs typeface="Arial"/>
                <a:sym typeface="Arial"/>
              </a:rPr>
              <a:t>Average Wages</a:t>
            </a:r>
            <a:endParaRPr sz="1400" b="0" i="0" u="none" strike="noStrike" cap="none">
              <a:solidFill>
                <a:srgbClr val="E24301"/>
              </a:solidFill>
              <a:latin typeface="Arial"/>
              <a:ea typeface="Arial"/>
              <a:cs typeface="Arial"/>
              <a:sym typeface="Arial"/>
            </a:endParaRPr>
          </a:p>
        </p:txBody>
      </p:sp>
      <p:pic>
        <p:nvPicPr>
          <p:cNvPr id="640" name="Google Shape;640;p87"/>
          <p:cNvPicPr preferRelativeResize="0"/>
          <p:nvPr/>
        </p:nvPicPr>
        <p:blipFill rotWithShape="1">
          <a:blip r:embed="rId3">
            <a:alphaModFix/>
          </a:blip>
          <a:srcRect/>
          <a:stretch/>
        </p:blipFill>
        <p:spPr>
          <a:xfrm>
            <a:off x="1007625" y="1293262"/>
            <a:ext cx="9844700" cy="44886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8"/>
          <p:cNvSpPr txBox="1"/>
          <p:nvPr/>
        </p:nvSpPr>
        <p:spPr>
          <a:xfrm>
            <a:off x="76200" y="301172"/>
            <a:ext cx="726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IN-DEMAND OCCUPATIONS</a:t>
            </a:r>
            <a:endParaRPr sz="2400" b="0" i="0" u="none" strike="noStrike" cap="none">
              <a:solidFill>
                <a:schemeClr val="dk1"/>
              </a:solidFill>
              <a:latin typeface="Arial"/>
              <a:ea typeface="Arial"/>
              <a:cs typeface="Arial"/>
              <a:sym typeface="Arial"/>
            </a:endParaRPr>
          </a:p>
        </p:txBody>
      </p:sp>
      <p:sp>
        <p:nvSpPr>
          <p:cNvPr id="646" name="Google Shape;646;p88"/>
          <p:cNvSpPr txBox="1"/>
          <p:nvPr/>
        </p:nvSpPr>
        <p:spPr>
          <a:xfrm>
            <a:off x="76200" y="676565"/>
            <a:ext cx="496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b="0" i="0" u="none" strike="noStrike" cap="none">
                <a:solidFill>
                  <a:srgbClr val="E24301"/>
                </a:solidFill>
                <a:latin typeface="Arial"/>
                <a:ea typeface="Arial"/>
                <a:cs typeface="Arial"/>
                <a:sym typeface="Arial"/>
              </a:rPr>
              <a:t>Overview</a:t>
            </a:r>
            <a:endParaRPr sz="1400" b="0" i="0" u="none" strike="noStrike" cap="none">
              <a:solidFill>
                <a:srgbClr val="E24301"/>
              </a:solidFill>
              <a:latin typeface="Arial"/>
              <a:ea typeface="Arial"/>
              <a:cs typeface="Arial"/>
              <a:sym typeface="Arial"/>
            </a:endParaRPr>
          </a:p>
        </p:txBody>
      </p:sp>
      <p:sp>
        <p:nvSpPr>
          <p:cNvPr id="647" name="Google Shape;647;p88"/>
          <p:cNvSpPr txBox="1"/>
          <p:nvPr/>
        </p:nvSpPr>
        <p:spPr>
          <a:xfrm>
            <a:off x="5734025" y="5215800"/>
            <a:ext cx="3904800" cy="31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rgbClr val="000000"/>
                </a:solidFill>
                <a:latin typeface="Arial"/>
                <a:ea typeface="Arial"/>
                <a:cs typeface="Arial"/>
                <a:sym typeface="Arial"/>
              </a:rPr>
              <a:t>Source: Arizona Office of Economic Opportunity</a:t>
            </a:r>
            <a:endParaRPr sz="900" b="0" i="1" u="none" strike="noStrike" cap="none">
              <a:solidFill>
                <a:srgbClr val="000000"/>
              </a:solidFill>
              <a:latin typeface="Arial"/>
              <a:ea typeface="Arial"/>
              <a:cs typeface="Arial"/>
              <a:sym typeface="Arial"/>
            </a:endParaRPr>
          </a:p>
        </p:txBody>
      </p:sp>
      <p:sp>
        <p:nvSpPr>
          <p:cNvPr id="648" name="Google Shape;648;p88"/>
          <p:cNvSpPr txBox="1"/>
          <p:nvPr/>
        </p:nvSpPr>
        <p:spPr>
          <a:xfrm>
            <a:off x="92525" y="1597250"/>
            <a:ext cx="5339700" cy="677100"/>
          </a:xfrm>
          <a:prstGeom prst="rect">
            <a:avLst/>
          </a:prstGeom>
          <a:noFill/>
          <a:ln>
            <a:noFill/>
          </a:ln>
        </p:spPr>
        <p:txBody>
          <a:bodyPr spcFirstLastPara="1" wrap="square" lIns="91425" tIns="91425" rIns="91425" bIns="91425" anchor="t" anchorCtr="0">
            <a:spAutoFit/>
          </a:bodyPr>
          <a:lstStyle/>
          <a:p>
            <a:pPr marL="342900" marR="5080" lvl="0" indent="-330200" algn="l" rtl="0">
              <a:spcBef>
                <a:spcPts val="600"/>
              </a:spcBef>
              <a:spcAft>
                <a:spcPts val="0"/>
              </a:spcAft>
              <a:buClr>
                <a:schemeClr val="dk1"/>
              </a:buClr>
              <a:buSzPts val="1600"/>
              <a:buChar char="•"/>
            </a:pPr>
            <a:r>
              <a:rPr lang="en-US" sz="1600">
                <a:solidFill>
                  <a:schemeClr val="dk1"/>
                </a:solidFill>
              </a:rPr>
              <a:t>A breakdown of all occupations can be found on the OEO </a:t>
            </a:r>
            <a:r>
              <a:rPr lang="en-US" sz="1600" u="sng">
                <a:solidFill>
                  <a:schemeClr val="accent1"/>
                </a:solidFill>
                <a:hlinkClick r:id="rId3">
                  <a:extLst>
                    <a:ext uri="{A12FA001-AC4F-418D-AE19-62706E023703}">
                      <ahyp:hlinkClr xmlns:ahyp="http://schemas.microsoft.com/office/drawing/2018/hyperlinkcolor" val="tx"/>
                    </a:ext>
                  </a:extLst>
                </a:hlinkClick>
              </a:rPr>
              <a:t>website</a:t>
            </a:r>
            <a:endParaRPr sz="1600">
              <a:solidFill>
                <a:schemeClr val="accent1"/>
              </a:solidFill>
            </a:endParaRPr>
          </a:p>
        </p:txBody>
      </p:sp>
      <p:pic>
        <p:nvPicPr>
          <p:cNvPr id="649" name="Google Shape;649;p88"/>
          <p:cNvPicPr preferRelativeResize="0"/>
          <p:nvPr/>
        </p:nvPicPr>
        <p:blipFill rotWithShape="1">
          <a:blip r:embed="rId4">
            <a:alphaModFix/>
          </a:blip>
          <a:srcRect l="17076" t="8331" r="17747" b="9254"/>
          <a:stretch/>
        </p:blipFill>
        <p:spPr>
          <a:xfrm>
            <a:off x="5734025" y="1138275"/>
            <a:ext cx="4930987" cy="4077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89"/>
          <p:cNvSpPr txBox="1"/>
          <p:nvPr/>
        </p:nvSpPr>
        <p:spPr>
          <a:xfrm>
            <a:off x="76200" y="301172"/>
            <a:ext cx="726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IN-DEMAND OCCUPATIONS</a:t>
            </a:r>
            <a:endParaRPr sz="2400" b="0" i="0" u="none" strike="noStrike" cap="none">
              <a:solidFill>
                <a:schemeClr val="dk1"/>
              </a:solidFill>
              <a:latin typeface="Arial"/>
              <a:ea typeface="Arial"/>
              <a:cs typeface="Arial"/>
              <a:sym typeface="Arial"/>
            </a:endParaRPr>
          </a:p>
        </p:txBody>
      </p:sp>
      <p:sp>
        <p:nvSpPr>
          <p:cNvPr id="655" name="Google Shape;655;p89"/>
          <p:cNvSpPr txBox="1"/>
          <p:nvPr/>
        </p:nvSpPr>
        <p:spPr>
          <a:xfrm>
            <a:off x="76200" y="676565"/>
            <a:ext cx="496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sz="1800" b="0" i="0" u="none" strike="noStrike" cap="none">
                <a:solidFill>
                  <a:srgbClr val="E24301"/>
                </a:solidFill>
                <a:latin typeface="Arial"/>
                <a:ea typeface="Arial"/>
                <a:cs typeface="Arial"/>
                <a:sym typeface="Arial"/>
              </a:rPr>
              <a:t>Minimum Educational Requirements</a:t>
            </a:r>
            <a:endParaRPr sz="1400" b="0" i="0" u="none" strike="noStrike" cap="none">
              <a:solidFill>
                <a:srgbClr val="E24301"/>
              </a:solidFill>
              <a:latin typeface="Arial"/>
              <a:ea typeface="Arial"/>
              <a:cs typeface="Arial"/>
              <a:sym typeface="Arial"/>
            </a:endParaRPr>
          </a:p>
        </p:txBody>
      </p:sp>
      <p:sp>
        <p:nvSpPr>
          <p:cNvPr id="656" name="Google Shape;656;p89"/>
          <p:cNvSpPr txBox="1"/>
          <p:nvPr/>
        </p:nvSpPr>
        <p:spPr>
          <a:xfrm>
            <a:off x="8428875" y="596025"/>
            <a:ext cx="3527400" cy="5367300"/>
          </a:xfrm>
          <a:prstGeom prst="rect">
            <a:avLst/>
          </a:prstGeom>
          <a:noFill/>
          <a:ln>
            <a:noFill/>
          </a:ln>
        </p:spPr>
        <p:txBody>
          <a:bodyPr spcFirstLastPara="1" wrap="square" lIns="91425" tIns="45700" rIns="91425" bIns="45700" anchor="t" anchorCtr="0">
            <a:noAutofit/>
          </a:bodyPr>
          <a:lstStyle/>
          <a:p>
            <a:pPr marL="0" marR="5080" lvl="0" indent="0" algn="l" rtl="0">
              <a:lnSpc>
                <a:spcPct val="113300"/>
              </a:lnSpc>
              <a:spcBef>
                <a:spcPts val="0"/>
              </a:spcBef>
              <a:spcAft>
                <a:spcPts val="0"/>
              </a:spcAft>
              <a:buClr>
                <a:schemeClr val="dk1"/>
              </a:buClr>
              <a:buSzPts val="1600"/>
              <a:buFont typeface="Arial"/>
              <a:buNone/>
            </a:pPr>
            <a:endParaRPr sz="1400" b="0" i="0" u="none" strike="noStrike" cap="none">
              <a:solidFill>
                <a:srgbClr val="000000"/>
              </a:solidFill>
              <a:latin typeface="Arial"/>
              <a:ea typeface="Arial"/>
              <a:cs typeface="Arial"/>
              <a:sym typeface="Arial"/>
            </a:endParaRPr>
          </a:p>
          <a:p>
            <a:pPr marL="12700" marR="5080" lvl="0" indent="0" algn="l" rtl="0">
              <a:lnSpc>
                <a:spcPct val="1133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a:p>
            <a:pPr marL="342900" marR="5080" lvl="0" indent="-330200" algn="l" rtl="0">
              <a:lnSpc>
                <a:spcPct val="100000"/>
              </a:lnSpc>
              <a:spcBef>
                <a:spcPts val="600"/>
              </a:spcBef>
              <a:spcAft>
                <a:spcPts val="0"/>
              </a:spcAft>
              <a:buClr>
                <a:schemeClr val="lt1"/>
              </a:buClr>
              <a:buSzPts val="1600"/>
              <a:buFont typeface="Arial"/>
              <a:buChar char="•"/>
            </a:pPr>
            <a:r>
              <a:rPr lang="en-US" sz="1600">
                <a:solidFill>
                  <a:schemeClr val="lt1"/>
                </a:solidFill>
              </a:rPr>
              <a:t>Occupational opportunities available at every education level for WIOA participants.</a:t>
            </a:r>
            <a:endParaRPr sz="1600" b="0" i="0" u="none" strike="noStrike" cap="none">
              <a:solidFill>
                <a:schemeClr val="lt1"/>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657" name="Google Shape;657;p89"/>
          <p:cNvPicPr preferRelativeResize="0"/>
          <p:nvPr/>
        </p:nvPicPr>
        <p:blipFill>
          <a:blip r:embed="rId3">
            <a:alphaModFix/>
          </a:blip>
          <a:stretch>
            <a:fillRect/>
          </a:stretch>
        </p:blipFill>
        <p:spPr>
          <a:xfrm>
            <a:off x="0" y="1700437"/>
            <a:ext cx="8238375" cy="3457115"/>
          </a:xfrm>
          <a:prstGeom prst="rect">
            <a:avLst/>
          </a:prstGeom>
          <a:noFill/>
          <a:ln>
            <a:noFill/>
          </a:ln>
        </p:spPr>
      </p:pic>
      <p:sp>
        <p:nvSpPr>
          <p:cNvPr id="658" name="Google Shape;658;p89"/>
          <p:cNvSpPr txBox="1"/>
          <p:nvPr/>
        </p:nvSpPr>
        <p:spPr>
          <a:xfrm>
            <a:off x="244500" y="5157550"/>
            <a:ext cx="7097700" cy="264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US" sz="800" b="0" i="1" u="none" strike="noStrike" cap="none">
                <a:solidFill>
                  <a:schemeClr val="dk1"/>
                </a:solidFill>
                <a:latin typeface="Arial"/>
                <a:ea typeface="Arial"/>
                <a:cs typeface="Arial"/>
                <a:sym typeface="Arial"/>
              </a:rPr>
              <a:t>Source: </a:t>
            </a:r>
            <a:r>
              <a:rPr lang="en-US" sz="800" i="1">
                <a:solidFill>
                  <a:schemeClr val="dk1"/>
                </a:solidFill>
              </a:rPr>
              <a:t>Office of Economic Opportunity</a:t>
            </a:r>
            <a:endParaRPr sz="800" i="1">
              <a:solidFill>
                <a:schemeClr val="dk1"/>
              </a:solidFill>
            </a:endParaRPr>
          </a:p>
          <a:p>
            <a:pPr marL="0" marR="0" lvl="0" indent="0" algn="l" rtl="0">
              <a:lnSpc>
                <a:spcPct val="115000"/>
              </a:lnSpc>
              <a:spcBef>
                <a:spcPts val="0"/>
              </a:spcBef>
              <a:spcAft>
                <a:spcPts val="0"/>
              </a:spcAft>
              <a:buClr>
                <a:srgbClr val="000000"/>
              </a:buClr>
              <a:buSzPts val="800"/>
              <a:buFont typeface="Arial"/>
              <a:buNone/>
            </a:pPr>
            <a:endParaRPr sz="800" i="1">
              <a:solidFill>
                <a:schemeClr val="dk1"/>
              </a:solidFill>
            </a:endParaRPr>
          </a:p>
          <a:p>
            <a:pPr marL="0" marR="0" lvl="0" indent="0" algn="l" rtl="0">
              <a:lnSpc>
                <a:spcPct val="115000"/>
              </a:lnSpc>
              <a:spcBef>
                <a:spcPts val="0"/>
              </a:spcBef>
              <a:spcAft>
                <a:spcPts val="0"/>
              </a:spcAft>
              <a:buClr>
                <a:srgbClr val="000000"/>
              </a:buClr>
              <a:buSzPts val="800"/>
              <a:buFont typeface="Arial"/>
              <a:buNone/>
            </a:pPr>
            <a:endParaRPr sz="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5"/>
          <p:cNvSpPr txBox="1">
            <a:spLocks noGrp="1"/>
          </p:cNvSpPr>
          <p:nvPr>
            <p:ph type="title"/>
          </p:nvPr>
        </p:nvSpPr>
        <p:spPr>
          <a:xfrm>
            <a:off x="166200" y="1116000"/>
            <a:ext cx="7943700" cy="484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950"/>
              <a:buNone/>
            </a:pPr>
            <a:r>
              <a:rPr lang="en-US" sz="4000"/>
              <a:t>WORKFORCE ADMINISTRATOR REPORT OUT</a:t>
            </a:r>
            <a:endParaRPr sz="4000"/>
          </a:p>
        </p:txBody>
      </p:sp>
      <p:sp>
        <p:nvSpPr>
          <p:cNvPr id="293" name="Google Shape;293;p45"/>
          <p:cNvSpPr txBox="1"/>
          <p:nvPr/>
        </p:nvSpPr>
        <p:spPr>
          <a:xfrm>
            <a:off x="834825" y="4165700"/>
            <a:ext cx="6734100" cy="48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4000" b="0" i="0" u="none" strike="noStrike" cap="none">
                <a:solidFill>
                  <a:schemeClr val="accent1"/>
                </a:solidFill>
                <a:latin typeface="Arial"/>
                <a:ea typeface="Arial"/>
                <a:cs typeface="Arial"/>
                <a:sym typeface="Arial"/>
              </a:rPr>
              <a:t>Stacey Faulkner, OEO</a:t>
            </a:r>
            <a:endParaRPr sz="4000" b="0" i="0" u="none" strike="noStrike" cap="none">
              <a:solidFill>
                <a:schemeClr val="accent1"/>
              </a:solidFill>
              <a:latin typeface="Arial"/>
              <a:ea typeface="Arial"/>
              <a:cs typeface="Arial"/>
              <a:sym typeface="Arial"/>
            </a:endParaRPr>
          </a:p>
        </p:txBody>
      </p:sp>
      <p:pic>
        <p:nvPicPr>
          <p:cNvPr id="294" name="Google Shape;294;p45"/>
          <p:cNvPicPr preferRelativeResize="0"/>
          <p:nvPr/>
        </p:nvPicPr>
        <p:blipFill rotWithShape="1">
          <a:blip r:embed="rId3">
            <a:alphaModFix/>
          </a:blip>
          <a:srcRect/>
          <a:stretch/>
        </p:blipFill>
        <p:spPr>
          <a:xfrm>
            <a:off x="3750032" y="2957042"/>
            <a:ext cx="776041" cy="7512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0"/>
          <p:cNvSpPr txBox="1">
            <a:spLocks noGrp="1"/>
          </p:cNvSpPr>
          <p:nvPr>
            <p:ph type="title" idx="4294967295"/>
          </p:nvPr>
        </p:nvSpPr>
        <p:spPr>
          <a:xfrm>
            <a:off x="2118063" y="1826746"/>
            <a:ext cx="7842600" cy="1522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n-US" sz="4800">
                <a:latin typeface="Arial"/>
                <a:ea typeface="Arial"/>
                <a:cs typeface="Arial"/>
                <a:sym typeface="Arial"/>
              </a:rPr>
              <a:t>PERFORMANCE ANALYSIS &amp; NEXT STEPS</a:t>
            </a:r>
            <a:endParaRPr sz="4800">
              <a:latin typeface="Arial"/>
              <a:ea typeface="Arial"/>
              <a:cs typeface="Arial"/>
              <a:sym typeface="Arial"/>
            </a:endParaRPr>
          </a:p>
        </p:txBody>
      </p:sp>
      <p:sp>
        <p:nvSpPr>
          <p:cNvPr id="665" name="Google Shape;665;p90"/>
          <p:cNvSpPr txBox="1">
            <a:spLocks noGrp="1"/>
          </p:cNvSpPr>
          <p:nvPr>
            <p:ph type="sldNum" idx="12"/>
          </p:nvPr>
        </p:nvSpPr>
        <p:spPr>
          <a:xfrm>
            <a:off x="9033387" y="630047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50</a:t>
            </a:fld>
            <a:endParaRPr/>
          </a:p>
        </p:txBody>
      </p:sp>
      <p:sp>
        <p:nvSpPr>
          <p:cNvPr id="666" name="Google Shape;666;p90"/>
          <p:cNvSpPr txBox="1"/>
          <p:nvPr/>
        </p:nvSpPr>
        <p:spPr>
          <a:xfrm>
            <a:off x="2257225" y="3198150"/>
            <a:ext cx="7561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accent2"/>
              </a:buClr>
              <a:buSzPts val="1800"/>
              <a:buFont typeface="Calibri"/>
              <a:buNone/>
            </a:pPr>
            <a:r>
              <a:rPr lang="en-US" sz="1800">
                <a:solidFill>
                  <a:srgbClr val="E24301"/>
                </a:solidFill>
              </a:rPr>
              <a:t>WIOA Performance Data, Opportunities for the Workforce System</a:t>
            </a:r>
            <a:endParaRPr sz="1400" b="0" i="0" u="none" strike="noStrike" cap="none">
              <a:solidFill>
                <a:srgbClr val="E2430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91"/>
          <p:cNvSpPr txBox="1"/>
          <p:nvPr/>
        </p:nvSpPr>
        <p:spPr>
          <a:xfrm>
            <a:off x="76200" y="301175"/>
            <a:ext cx="7755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100" b="1">
                <a:solidFill>
                  <a:schemeClr val="dk1"/>
                </a:solidFill>
              </a:rPr>
              <a:t>Increase Enrollment &amp; Completion of Meaningful Training</a:t>
            </a:r>
            <a:endParaRPr sz="2100" b="1" i="0" u="none" strike="noStrike" cap="none">
              <a:solidFill>
                <a:schemeClr val="dk1"/>
              </a:solidFill>
            </a:endParaRPr>
          </a:p>
        </p:txBody>
      </p:sp>
      <p:sp>
        <p:nvSpPr>
          <p:cNvPr id="672" name="Google Shape;672;p91"/>
          <p:cNvSpPr txBox="1"/>
          <p:nvPr/>
        </p:nvSpPr>
        <p:spPr>
          <a:xfrm>
            <a:off x="238025" y="1139675"/>
            <a:ext cx="7189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a:solidFill>
                  <a:srgbClr val="E24301"/>
                </a:solidFill>
              </a:rPr>
              <a:t>WIOA Training Outcomes: Title I </a:t>
            </a:r>
            <a:r>
              <a:rPr lang="en-US" sz="1400" b="0" i="0" u="none" strike="noStrike" cap="none">
                <a:solidFill>
                  <a:srgbClr val="E24301"/>
                </a:solidFill>
                <a:latin typeface="Arial"/>
                <a:ea typeface="Arial"/>
                <a:cs typeface="Arial"/>
                <a:sym typeface="Arial"/>
              </a:rPr>
              <a:t>Program Exit Year 2021, </a:t>
            </a:r>
            <a:r>
              <a:rPr lang="en-US">
                <a:solidFill>
                  <a:srgbClr val="E24301"/>
                </a:solidFill>
              </a:rPr>
              <a:t>Adult, Dislocated, &amp; Youth</a:t>
            </a:r>
            <a:endParaRPr sz="1400" b="0" i="0" u="none" strike="noStrike" cap="none">
              <a:solidFill>
                <a:srgbClr val="E24301"/>
              </a:solidFill>
              <a:latin typeface="Arial"/>
              <a:ea typeface="Arial"/>
              <a:cs typeface="Arial"/>
              <a:sym typeface="Arial"/>
            </a:endParaRPr>
          </a:p>
        </p:txBody>
      </p:sp>
      <p:sp>
        <p:nvSpPr>
          <p:cNvPr id="673" name="Google Shape;673;p91"/>
          <p:cNvSpPr txBox="1"/>
          <p:nvPr/>
        </p:nvSpPr>
        <p:spPr>
          <a:xfrm>
            <a:off x="8451550" y="596025"/>
            <a:ext cx="3644400" cy="5367300"/>
          </a:xfrm>
          <a:prstGeom prst="rect">
            <a:avLst/>
          </a:prstGeom>
          <a:noFill/>
          <a:ln>
            <a:noFill/>
          </a:ln>
        </p:spPr>
        <p:txBody>
          <a:bodyPr spcFirstLastPara="1" wrap="square" lIns="91425" tIns="45700" rIns="91425" bIns="45700" anchor="t" anchorCtr="0">
            <a:noAutofit/>
          </a:bodyPr>
          <a:lstStyle/>
          <a:p>
            <a:pPr marL="12700" marR="5080" lvl="0" indent="0" algn="l" rtl="0">
              <a:lnSpc>
                <a:spcPct val="113300"/>
              </a:lnSpc>
              <a:spcBef>
                <a:spcPts val="0"/>
              </a:spcBef>
              <a:spcAft>
                <a:spcPts val="0"/>
              </a:spcAft>
              <a:buClr>
                <a:schemeClr val="dk1"/>
              </a:buClr>
              <a:buSzPts val="1600"/>
              <a:buFont typeface="Arial"/>
              <a:buNone/>
            </a:pPr>
            <a:r>
              <a:rPr lang="en-US" sz="1600" b="1" i="0" u="none" strike="noStrike" cap="none">
                <a:solidFill>
                  <a:schemeClr val="lt1"/>
                </a:solidFill>
                <a:latin typeface="Arial"/>
                <a:ea typeface="Arial"/>
                <a:cs typeface="Arial"/>
                <a:sym typeface="Arial"/>
              </a:rPr>
              <a:t>Highlights:</a:t>
            </a:r>
            <a:endParaRPr sz="1400" b="0" i="0" u="none" strike="noStrike" cap="none">
              <a:solidFill>
                <a:srgbClr val="000000"/>
              </a:solidFill>
              <a:latin typeface="Arial"/>
              <a:ea typeface="Arial"/>
              <a:cs typeface="Arial"/>
              <a:sym typeface="Arial"/>
            </a:endParaRPr>
          </a:p>
          <a:p>
            <a:pPr marL="0" marR="5080" lvl="0" indent="0" algn="l" rtl="0">
              <a:lnSpc>
                <a:spcPct val="100000"/>
              </a:lnSpc>
              <a:spcBef>
                <a:spcPts val="600"/>
              </a:spcBef>
              <a:spcAft>
                <a:spcPts val="0"/>
              </a:spcAft>
              <a:buNone/>
            </a:pPr>
            <a:endParaRPr sz="1600">
              <a:solidFill>
                <a:schemeClr val="lt1"/>
              </a:solidFill>
            </a:endParaRPr>
          </a:p>
          <a:p>
            <a:pPr marL="342900" marR="5080" lvl="0" indent="-330200"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In general, at least one training was associated with higher employment metrics across the board</a:t>
            </a:r>
            <a:endParaRPr sz="1600" b="0" i="0" u="none" strike="noStrike" cap="none">
              <a:solidFill>
                <a:schemeClr val="lt1"/>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342900" marR="5080" lvl="0" indent="-330200"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More information o</a:t>
            </a:r>
            <a:r>
              <a:rPr lang="en-US" sz="1600">
                <a:solidFill>
                  <a:schemeClr val="lt1"/>
                </a:solidFill>
              </a:rPr>
              <a:t>n WIOA Title I training results </a:t>
            </a:r>
            <a:r>
              <a:rPr lang="en-US" sz="1600" b="0" i="0" u="none" strike="noStrike" cap="none">
                <a:solidFill>
                  <a:schemeClr val="lt1"/>
                </a:solidFill>
                <a:latin typeface="Arial"/>
                <a:ea typeface="Arial"/>
                <a:cs typeface="Arial"/>
                <a:sym typeface="Arial"/>
              </a:rPr>
              <a:t>can be found </a:t>
            </a:r>
            <a:r>
              <a:rPr lang="en-US" sz="1600" u="sng">
                <a:solidFill>
                  <a:schemeClr val="lt1"/>
                </a:solidFill>
                <a:hlinkClick r:id="rId3">
                  <a:extLst>
                    <a:ext uri="{A12FA001-AC4F-418D-AE19-62706E023703}">
                      <ahyp:hlinkClr xmlns:ahyp="http://schemas.microsoft.com/office/drawing/2018/hyperlinkcolor" val="tx"/>
                    </a:ext>
                  </a:extLst>
                </a:hlinkClick>
              </a:rPr>
              <a:t>HERE</a:t>
            </a:r>
            <a:endParaRPr sz="1600" b="0" i="0" u="none" strike="noStrike" cap="none">
              <a:solidFill>
                <a:schemeClr val="lt1"/>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674" name="Google Shape;674;p91"/>
          <p:cNvPicPr preferRelativeResize="0"/>
          <p:nvPr/>
        </p:nvPicPr>
        <p:blipFill rotWithShape="1">
          <a:blip r:embed="rId4">
            <a:alphaModFix/>
          </a:blip>
          <a:srcRect b="37651"/>
          <a:stretch/>
        </p:blipFill>
        <p:spPr>
          <a:xfrm>
            <a:off x="238025" y="3558425"/>
            <a:ext cx="8078950" cy="978125"/>
          </a:xfrm>
          <a:prstGeom prst="rect">
            <a:avLst/>
          </a:prstGeom>
          <a:noFill/>
          <a:ln>
            <a:noFill/>
          </a:ln>
        </p:spPr>
      </p:pic>
      <p:sp>
        <p:nvSpPr>
          <p:cNvPr id="675" name="Google Shape;675;p91"/>
          <p:cNvSpPr txBox="1"/>
          <p:nvPr/>
        </p:nvSpPr>
        <p:spPr>
          <a:xfrm>
            <a:off x="3024550" y="6242400"/>
            <a:ext cx="840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solidFill>
                  <a:schemeClr val="lt1"/>
                </a:solidFill>
                <a:latin typeface="Calibri"/>
                <a:ea typeface="Calibri"/>
                <a:cs typeface="Calibri"/>
                <a:sym typeface="Calibri"/>
              </a:rPr>
              <a:t>*An in-demand training is a training within an in-demand occupation. Data is based on WIOA program exiters from Q1 2018 and Q2 2021.  Source: Office of Economic Opportunity</a:t>
            </a:r>
            <a:endParaRPr i="1">
              <a:solidFill>
                <a:schemeClr val="lt1"/>
              </a:solidFill>
              <a:latin typeface="Calibri"/>
              <a:ea typeface="Calibri"/>
              <a:cs typeface="Calibri"/>
              <a:sym typeface="Calibri"/>
            </a:endParaRPr>
          </a:p>
        </p:txBody>
      </p:sp>
      <p:pic>
        <p:nvPicPr>
          <p:cNvPr id="676" name="Google Shape;676;p91"/>
          <p:cNvPicPr preferRelativeResize="0"/>
          <p:nvPr/>
        </p:nvPicPr>
        <p:blipFill rotWithShape="1">
          <a:blip r:embed="rId5">
            <a:alphaModFix/>
          </a:blip>
          <a:srcRect b="76021"/>
          <a:stretch/>
        </p:blipFill>
        <p:spPr>
          <a:xfrm>
            <a:off x="238025" y="1539874"/>
            <a:ext cx="7755299" cy="1241551"/>
          </a:xfrm>
          <a:prstGeom prst="rect">
            <a:avLst/>
          </a:prstGeom>
          <a:noFill/>
          <a:ln>
            <a:noFill/>
          </a:ln>
        </p:spPr>
      </p:pic>
      <p:sp>
        <p:nvSpPr>
          <p:cNvPr id="677" name="Google Shape;677;p91"/>
          <p:cNvSpPr txBox="1"/>
          <p:nvPr/>
        </p:nvSpPr>
        <p:spPr>
          <a:xfrm>
            <a:off x="238025" y="2971875"/>
            <a:ext cx="7189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a:solidFill>
                  <a:srgbClr val="E24301"/>
                </a:solidFill>
              </a:rPr>
              <a:t>WIOA Training Outcomes: Training Programs Utilized for program Exiters between Q1 2018 and Q2 2021</a:t>
            </a:r>
            <a:endParaRPr sz="1400" b="0" i="0" u="none" strike="noStrike" cap="none">
              <a:solidFill>
                <a:srgbClr val="E2430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92"/>
          <p:cNvSpPr txBox="1"/>
          <p:nvPr/>
        </p:nvSpPr>
        <p:spPr>
          <a:xfrm>
            <a:off x="76200" y="301175"/>
            <a:ext cx="7755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950"/>
              <a:buFont typeface="Arial"/>
              <a:buNone/>
            </a:pPr>
            <a:r>
              <a:rPr lang="en-US" sz="2100" b="1">
                <a:solidFill>
                  <a:schemeClr val="dk1"/>
                </a:solidFill>
              </a:rPr>
              <a:t>Increase Enrollment &amp; Completion of Meaningful Training</a:t>
            </a:r>
            <a:endParaRPr sz="2100" b="1" i="0" u="none" strike="noStrike" cap="none">
              <a:solidFill>
                <a:schemeClr val="dk1"/>
              </a:solidFill>
            </a:endParaRPr>
          </a:p>
        </p:txBody>
      </p:sp>
      <p:sp>
        <p:nvSpPr>
          <p:cNvPr id="683" name="Google Shape;683;p92"/>
          <p:cNvSpPr txBox="1"/>
          <p:nvPr/>
        </p:nvSpPr>
        <p:spPr>
          <a:xfrm>
            <a:off x="76200" y="676575"/>
            <a:ext cx="7189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a:solidFill>
                  <a:srgbClr val="E24301"/>
                </a:solidFill>
              </a:rPr>
              <a:t>WIOA Training Outcomes: Title I </a:t>
            </a:r>
            <a:r>
              <a:rPr lang="en-US" sz="1400" b="0" i="0" u="none" strike="noStrike" cap="none">
                <a:solidFill>
                  <a:srgbClr val="E24301"/>
                </a:solidFill>
                <a:latin typeface="Arial"/>
                <a:ea typeface="Arial"/>
                <a:cs typeface="Arial"/>
                <a:sym typeface="Arial"/>
              </a:rPr>
              <a:t>Program Exit Year 2021, </a:t>
            </a:r>
            <a:r>
              <a:rPr lang="en-US">
                <a:solidFill>
                  <a:srgbClr val="E24301"/>
                </a:solidFill>
              </a:rPr>
              <a:t>Adult, Dislocated, &amp; Youth</a:t>
            </a:r>
            <a:endParaRPr sz="1400" b="0" i="0" u="none" strike="noStrike" cap="none">
              <a:solidFill>
                <a:srgbClr val="E24301"/>
              </a:solidFill>
              <a:latin typeface="Arial"/>
              <a:ea typeface="Arial"/>
              <a:cs typeface="Arial"/>
              <a:sym typeface="Arial"/>
            </a:endParaRPr>
          </a:p>
        </p:txBody>
      </p:sp>
      <p:sp>
        <p:nvSpPr>
          <p:cNvPr id="684" name="Google Shape;684;p92"/>
          <p:cNvSpPr txBox="1"/>
          <p:nvPr/>
        </p:nvSpPr>
        <p:spPr>
          <a:xfrm>
            <a:off x="8451550" y="596025"/>
            <a:ext cx="3644400" cy="5367300"/>
          </a:xfrm>
          <a:prstGeom prst="rect">
            <a:avLst/>
          </a:prstGeom>
          <a:noFill/>
          <a:ln>
            <a:noFill/>
          </a:ln>
        </p:spPr>
        <p:txBody>
          <a:bodyPr spcFirstLastPara="1" wrap="square" lIns="91425" tIns="45700" rIns="91425" bIns="45700" anchor="t" anchorCtr="0">
            <a:noAutofit/>
          </a:bodyPr>
          <a:lstStyle/>
          <a:p>
            <a:pPr marL="12700" marR="5080" lvl="0" indent="0" algn="l" rtl="0">
              <a:lnSpc>
                <a:spcPct val="113300"/>
              </a:lnSpc>
              <a:spcBef>
                <a:spcPts val="0"/>
              </a:spcBef>
              <a:spcAft>
                <a:spcPts val="0"/>
              </a:spcAft>
              <a:buClr>
                <a:schemeClr val="dk1"/>
              </a:buClr>
              <a:buSzPts val="1600"/>
              <a:buFont typeface="Arial"/>
              <a:buNone/>
            </a:pPr>
            <a:r>
              <a:rPr lang="en-US" sz="1600" b="1" i="0" u="none" strike="noStrike" cap="none">
                <a:solidFill>
                  <a:schemeClr val="lt1"/>
                </a:solidFill>
                <a:latin typeface="Arial"/>
                <a:ea typeface="Arial"/>
                <a:cs typeface="Arial"/>
                <a:sym typeface="Arial"/>
              </a:rPr>
              <a:t>Highlights:</a:t>
            </a:r>
            <a:endParaRPr sz="1400" b="0" i="0" u="none" strike="noStrike" cap="none">
              <a:solidFill>
                <a:srgbClr val="000000"/>
              </a:solidFill>
              <a:latin typeface="Arial"/>
              <a:ea typeface="Arial"/>
              <a:cs typeface="Arial"/>
              <a:sym typeface="Arial"/>
            </a:endParaRPr>
          </a:p>
          <a:p>
            <a:pPr marL="0" marR="5080" lvl="0" indent="0" algn="l" rtl="0">
              <a:lnSpc>
                <a:spcPct val="100000"/>
              </a:lnSpc>
              <a:spcBef>
                <a:spcPts val="600"/>
              </a:spcBef>
              <a:spcAft>
                <a:spcPts val="0"/>
              </a:spcAft>
              <a:buNone/>
            </a:pPr>
            <a:endParaRPr sz="1600">
              <a:solidFill>
                <a:schemeClr val="lt1"/>
              </a:solidFill>
            </a:endParaRPr>
          </a:p>
          <a:p>
            <a:pPr marL="342900" marR="5080" lvl="0" indent="-330200"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In general, at least one training was associated with higher employment metrics across the board</a:t>
            </a:r>
            <a:endParaRPr sz="1600" b="0" i="0" u="none" strike="noStrike" cap="none">
              <a:solidFill>
                <a:schemeClr val="lt1"/>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342900" marR="5080" lvl="0" indent="-330200" algn="l" rtl="0">
              <a:lnSpc>
                <a:spcPct val="100000"/>
              </a:lnSpc>
              <a:spcBef>
                <a:spcPts val="600"/>
              </a:spcBef>
              <a:spcAft>
                <a:spcPts val="0"/>
              </a:spcAft>
              <a:buClr>
                <a:schemeClr val="lt1"/>
              </a:buClr>
              <a:buSzPts val="1600"/>
              <a:buFont typeface="Arial"/>
              <a:buChar char="•"/>
            </a:pPr>
            <a:r>
              <a:rPr lang="en-US" sz="1600">
                <a:solidFill>
                  <a:schemeClr val="lt1"/>
                </a:solidFill>
              </a:rPr>
              <a:t>More information on WIOA Title I training results can be found HERE</a:t>
            </a:r>
            <a:endParaRPr sz="1600" b="0" i="0" u="none" strike="noStrike" cap="none">
              <a:solidFill>
                <a:schemeClr val="lt1"/>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508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685" name="Google Shape;685;p92"/>
          <p:cNvSpPr txBox="1">
            <a:spLocks noGrp="1"/>
          </p:cNvSpPr>
          <p:nvPr>
            <p:ph type="body" idx="4294967295"/>
          </p:nvPr>
        </p:nvSpPr>
        <p:spPr>
          <a:xfrm>
            <a:off x="257550" y="2766563"/>
            <a:ext cx="8193900" cy="3027600"/>
          </a:xfrm>
          <a:prstGeom prst="rect">
            <a:avLst/>
          </a:prstGeom>
          <a:noFill/>
          <a:ln>
            <a:noFill/>
          </a:ln>
        </p:spPr>
        <p:txBody>
          <a:bodyPr spcFirstLastPara="1" wrap="square" lIns="91425" tIns="45700" rIns="91425" bIns="45700" anchor="t" anchorCtr="0">
            <a:normAutofit/>
          </a:bodyPr>
          <a:lstStyle/>
          <a:p>
            <a:pPr marL="457200" lvl="0" indent="-355600" algn="l" rtl="0">
              <a:lnSpc>
                <a:spcPct val="80000"/>
              </a:lnSpc>
              <a:spcBef>
                <a:spcPts val="0"/>
              </a:spcBef>
              <a:spcAft>
                <a:spcPts val="0"/>
              </a:spcAft>
              <a:buSzPts val="2000"/>
              <a:buChar char="•"/>
            </a:pPr>
            <a:r>
              <a:rPr lang="en-US" sz="2000" b="1">
                <a:latin typeface="Arial"/>
                <a:ea typeface="Arial"/>
                <a:cs typeface="Arial"/>
                <a:sym typeface="Arial"/>
              </a:rPr>
              <a:t>Highest Number of Participants: </a:t>
            </a:r>
            <a:endParaRPr sz="2000" b="1">
              <a:latin typeface="Arial"/>
              <a:ea typeface="Arial"/>
              <a:cs typeface="Arial"/>
              <a:sym typeface="Arial"/>
            </a:endParaRPr>
          </a:p>
          <a:p>
            <a:pPr marL="457200" lvl="0" indent="0" algn="l" rtl="0">
              <a:lnSpc>
                <a:spcPct val="80000"/>
              </a:lnSpc>
              <a:spcBef>
                <a:spcPts val="0"/>
              </a:spcBef>
              <a:spcAft>
                <a:spcPts val="0"/>
              </a:spcAft>
              <a:buNone/>
            </a:pPr>
            <a:r>
              <a:rPr lang="en-US" sz="2000">
                <a:latin typeface="Arial"/>
                <a:ea typeface="Arial"/>
                <a:cs typeface="Arial"/>
                <a:sym typeface="Arial"/>
              </a:rPr>
              <a:t>Transportation and Material Moving (1,066) </a:t>
            </a:r>
            <a:endParaRPr sz="2000">
              <a:latin typeface="Arial"/>
              <a:ea typeface="Arial"/>
              <a:cs typeface="Arial"/>
              <a:sym typeface="Arial"/>
            </a:endParaRPr>
          </a:p>
          <a:p>
            <a:pPr marL="457200" lvl="0" indent="0" algn="l" rtl="0">
              <a:lnSpc>
                <a:spcPct val="80000"/>
              </a:lnSpc>
              <a:spcBef>
                <a:spcPts val="0"/>
              </a:spcBef>
              <a:spcAft>
                <a:spcPts val="0"/>
              </a:spcAft>
              <a:buNone/>
            </a:pPr>
            <a:endParaRPr sz="2000">
              <a:latin typeface="Arial"/>
              <a:ea typeface="Arial"/>
              <a:cs typeface="Arial"/>
              <a:sym typeface="Arial"/>
            </a:endParaRPr>
          </a:p>
          <a:p>
            <a:pPr marL="457200" lvl="0" indent="-355600" algn="l" rtl="0">
              <a:lnSpc>
                <a:spcPct val="80000"/>
              </a:lnSpc>
              <a:spcBef>
                <a:spcPts val="0"/>
              </a:spcBef>
              <a:spcAft>
                <a:spcPts val="0"/>
              </a:spcAft>
              <a:buSzPts val="2000"/>
              <a:buChar char="•"/>
            </a:pPr>
            <a:r>
              <a:rPr lang="en-US" sz="2000" b="1">
                <a:latin typeface="Arial"/>
                <a:ea typeface="Arial"/>
                <a:cs typeface="Arial"/>
                <a:sym typeface="Arial"/>
              </a:rPr>
              <a:t>Highest Employment Rate, 2nd Quarter After Exit: </a:t>
            </a:r>
            <a:endParaRPr sz="2000" b="1">
              <a:latin typeface="Arial"/>
              <a:ea typeface="Arial"/>
              <a:cs typeface="Arial"/>
              <a:sym typeface="Arial"/>
            </a:endParaRPr>
          </a:p>
          <a:p>
            <a:pPr marL="457200" lvl="0" indent="0" algn="l" rtl="0">
              <a:lnSpc>
                <a:spcPct val="80000"/>
              </a:lnSpc>
              <a:spcBef>
                <a:spcPts val="0"/>
              </a:spcBef>
              <a:spcAft>
                <a:spcPts val="0"/>
              </a:spcAft>
              <a:buNone/>
            </a:pPr>
            <a:r>
              <a:rPr lang="en-US" sz="2000">
                <a:latin typeface="Arial"/>
                <a:ea typeface="Arial"/>
                <a:cs typeface="Arial"/>
                <a:sym typeface="Arial"/>
              </a:rPr>
              <a:t>Construction and Extraction (82.1%) </a:t>
            </a:r>
            <a:endParaRPr sz="2000">
              <a:latin typeface="Arial"/>
              <a:ea typeface="Arial"/>
              <a:cs typeface="Arial"/>
              <a:sym typeface="Arial"/>
            </a:endParaRPr>
          </a:p>
          <a:p>
            <a:pPr marL="457200" lvl="0" indent="0" algn="l" rtl="0">
              <a:lnSpc>
                <a:spcPct val="80000"/>
              </a:lnSpc>
              <a:spcBef>
                <a:spcPts val="0"/>
              </a:spcBef>
              <a:spcAft>
                <a:spcPts val="0"/>
              </a:spcAft>
              <a:buNone/>
            </a:pPr>
            <a:endParaRPr sz="2000">
              <a:latin typeface="Arial"/>
              <a:ea typeface="Arial"/>
              <a:cs typeface="Arial"/>
              <a:sym typeface="Arial"/>
            </a:endParaRPr>
          </a:p>
          <a:p>
            <a:pPr marL="457200" lvl="0" indent="-355600" algn="l" rtl="0">
              <a:lnSpc>
                <a:spcPct val="80000"/>
              </a:lnSpc>
              <a:spcBef>
                <a:spcPts val="0"/>
              </a:spcBef>
              <a:spcAft>
                <a:spcPts val="0"/>
              </a:spcAft>
              <a:buSzPts val="2000"/>
              <a:buChar char="•"/>
            </a:pPr>
            <a:r>
              <a:rPr lang="en-US" sz="2000" b="1">
                <a:latin typeface="Arial"/>
                <a:ea typeface="Arial"/>
                <a:cs typeface="Arial"/>
                <a:sym typeface="Arial"/>
              </a:rPr>
              <a:t>Highest Average Wages 2nd Quarter After Exit: </a:t>
            </a:r>
            <a:endParaRPr sz="2000" b="1">
              <a:latin typeface="Arial"/>
              <a:ea typeface="Arial"/>
              <a:cs typeface="Arial"/>
              <a:sym typeface="Arial"/>
            </a:endParaRPr>
          </a:p>
          <a:p>
            <a:pPr marL="457200" lvl="0" indent="0" algn="l" rtl="0">
              <a:lnSpc>
                <a:spcPct val="80000"/>
              </a:lnSpc>
              <a:spcBef>
                <a:spcPts val="0"/>
              </a:spcBef>
              <a:spcAft>
                <a:spcPts val="0"/>
              </a:spcAft>
              <a:buNone/>
            </a:pPr>
            <a:r>
              <a:rPr lang="en-US" sz="2000">
                <a:latin typeface="Arial"/>
                <a:ea typeface="Arial"/>
                <a:cs typeface="Arial"/>
                <a:sym typeface="Arial"/>
              </a:rPr>
              <a:t>Protective Services ($14,087) </a:t>
            </a:r>
            <a:endParaRPr sz="2000">
              <a:latin typeface="Arial"/>
              <a:ea typeface="Arial"/>
              <a:cs typeface="Arial"/>
              <a:sym typeface="Arial"/>
            </a:endParaRPr>
          </a:p>
          <a:p>
            <a:pPr marL="457200" lvl="0" indent="0" algn="l" rtl="0">
              <a:lnSpc>
                <a:spcPct val="80000"/>
              </a:lnSpc>
              <a:spcBef>
                <a:spcPts val="0"/>
              </a:spcBef>
              <a:spcAft>
                <a:spcPts val="0"/>
              </a:spcAft>
              <a:buNone/>
            </a:pPr>
            <a:endParaRPr sz="2000">
              <a:latin typeface="Arial"/>
              <a:ea typeface="Arial"/>
              <a:cs typeface="Arial"/>
              <a:sym typeface="Arial"/>
            </a:endParaRPr>
          </a:p>
          <a:p>
            <a:pPr marL="457200" lvl="0" indent="-355600" algn="l" rtl="0">
              <a:lnSpc>
                <a:spcPct val="80000"/>
              </a:lnSpc>
              <a:spcBef>
                <a:spcPts val="0"/>
              </a:spcBef>
              <a:spcAft>
                <a:spcPts val="0"/>
              </a:spcAft>
              <a:buSzPts val="2000"/>
              <a:buChar char="•"/>
            </a:pPr>
            <a:r>
              <a:rPr lang="en-US" sz="2000" b="1">
                <a:latin typeface="Arial"/>
                <a:ea typeface="Arial"/>
                <a:cs typeface="Arial"/>
                <a:sym typeface="Arial"/>
              </a:rPr>
              <a:t>Highest Employment 4th Quarter After Exit: </a:t>
            </a:r>
            <a:endParaRPr sz="2000" b="1">
              <a:latin typeface="Arial"/>
              <a:ea typeface="Arial"/>
              <a:cs typeface="Arial"/>
              <a:sym typeface="Arial"/>
            </a:endParaRPr>
          </a:p>
          <a:p>
            <a:pPr marL="457200" lvl="0" indent="0" algn="l" rtl="0">
              <a:lnSpc>
                <a:spcPct val="80000"/>
              </a:lnSpc>
              <a:spcBef>
                <a:spcPts val="0"/>
              </a:spcBef>
              <a:spcAft>
                <a:spcPts val="0"/>
              </a:spcAft>
              <a:buNone/>
            </a:pPr>
            <a:r>
              <a:rPr lang="en-US" sz="2000">
                <a:latin typeface="Arial"/>
                <a:ea typeface="Arial"/>
                <a:cs typeface="Arial"/>
                <a:sym typeface="Arial"/>
              </a:rPr>
              <a:t>Construction and Extraction (94.8%)</a:t>
            </a:r>
            <a:endParaRPr sz="2000">
              <a:latin typeface="Arial"/>
              <a:ea typeface="Arial"/>
              <a:cs typeface="Arial"/>
              <a:sym typeface="Arial"/>
            </a:endParaRPr>
          </a:p>
          <a:p>
            <a:pPr marL="457200" lvl="0" indent="0" algn="l" rtl="0">
              <a:lnSpc>
                <a:spcPct val="80000"/>
              </a:lnSpc>
              <a:spcBef>
                <a:spcPts val="0"/>
              </a:spcBef>
              <a:spcAft>
                <a:spcPts val="0"/>
              </a:spcAft>
              <a:buNone/>
            </a:pPr>
            <a:endParaRPr sz="2000">
              <a:latin typeface="Arial"/>
              <a:ea typeface="Arial"/>
              <a:cs typeface="Arial"/>
              <a:sym typeface="Arial"/>
            </a:endParaRPr>
          </a:p>
        </p:txBody>
      </p:sp>
      <p:pic>
        <p:nvPicPr>
          <p:cNvPr id="686" name="Google Shape;686;p92"/>
          <p:cNvPicPr preferRelativeResize="0"/>
          <p:nvPr/>
        </p:nvPicPr>
        <p:blipFill rotWithShape="1">
          <a:blip r:embed="rId3">
            <a:alphaModFix/>
          </a:blip>
          <a:srcRect b="76021"/>
          <a:stretch/>
        </p:blipFill>
        <p:spPr>
          <a:xfrm>
            <a:off x="257550" y="1380524"/>
            <a:ext cx="7755299" cy="1241551"/>
          </a:xfrm>
          <a:prstGeom prst="rect">
            <a:avLst/>
          </a:prstGeom>
          <a:noFill/>
          <a:ln>
            <a:noFill/>
          </a:ln>
        </p:spPr>
      </p:pic>
      <p:sp>
        <p:nvSpPr>
          <p:cNvPr id="687" name="Google Shape;687;p92"/>
          <p:cNvSpPr txBox="1"/>
          <p:nvPr/>
        </p:nvSpPr>
        <p:spPr>
          <a:xfrm>
            <a:off x="3024550" y="6242400"/>
            <a:ext cx="840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solidFill>
                  <a:schemeClr val="lt1"/>
                </a:solidFill>
                <a:latin typeface="Calibri"/>
                <a:ea typeface="Calibri"/>
                <a:cs typeface="Calibri"/>
                <a:sym typeface="Calibri"/>
              </a:rPr>
              <a:t>*An in-demand training is a training within an in-demand occupation. Data is based on WIOA program exiters from Q1 2018 and Q2 2021.  Source: Office of Economic Opportunity</a:t>
            </a:r>
            <a:endParaRPr i="1">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3"/>
          <p:cNvSpPr txBox="1">
            <a:spLocks noGrp="1"/>
          </p:cNvSpPr>
          <p:nvPr>
            <p:ph type="title"/>
          </p:nvPr>
        </p:nvSpPr>
        <p:spPr>
          <a:xfrm>
            <a:off x="152400" y="0"/>
            <a:ext cx="11054100" cy="1306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950"/>
              <a:buFont typeface="Calibri"/>
              <a:buNone/>
            </a:pPr>
            <a:r>
              <a:rPr lang="en-US" sz="2400" b="1">
                <a:solidFill>
                  <a:schemeClr val="dk1"/>
                </a:solidFill>
                <a:latin typeface="Arial"/>
                <a:ea typeface="Arial"/>
                <a:cs typeface="Arial"/>
                <a:sym typeface="Arial"/>
              </a:rPr>
              <a:t>Collaborate in Initiatives Across State</a:t>
            </a:r>
            <a:endParaRPr sz="2400" b="1">
              <a:solidFill>
                <a:schemeClr val="dk1"/>
              </a:solidFill>
              <a:latin typeface="Arial"/>
              <a:ea typeface="Arial"/>
              <a:cs typeface="Arial"/>
              <a:sym typeface="Arial"/>
            </a:endParaRPr>
          </a:p>
        </p:txBody>
      </p:sp>
      <p:sp>
        <p:nvSpPr>
          <p:cNvPr id="694" name="Google Shape;694;p93"/>
          <p:cNvSpPr txBox="1"/>
          <p:nvPr/>
        </p:nvSpPr>
        <p:spPr>
          <a:xfrm>
            <a:off x="9033387" y="6336686"/>
            <a:ext cx="27432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53</a:t>
            </a:fld>
            <a:endParaRPr sz="1200" b="0" i="0" u="none" strike="noStrike" cap="none">
              <a:solidFill>
                <a:schemeClr val="lt1"/>
              </a:solidFill>
              <a:latin typeface="Calibri"/>
              <a:ea typeface="Calibri"/>
              <a:cs typeface="Calibri"/>
              <a:sym typeface="Calibri"/>
            </a:endParaRPr>
          </a:p>
        </p:txBody>
      </p:sp>
      <p:sp>
        <p:nvSpPr>
          <p:cNvPr id="695" name="Google Shape;695;p93"/>
          <p:cNvSpPr txBox="1"/>
          <p:nvPr/>
        </p:nvSpPr>
        <p:spPr>
          <a:xfrm>
            <a:off x="152400" y="906600"/>
            <a:ext cx="8330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accent2"/>
              </a:buClr>
              <a:buSzPts val="1800"/>
              <a:buFont typeface="Calibri"/>
              <a:buNone/>
            </a:pPr>
            <a:r>
              <a:rPr lang="en-US">
                <a:solidFill>
                  <a:srgbClr val="E24301"/>
                </a:solidFill>
              </a:rPr>
              <a:t>Overlap between State Council 2024 Industry Selections, 2020 Local Industry Selections</a:t>
            </a:r>
            <a:endParaRPr sz="1400" b="0" i="0" u="none" strike="noStrike" cap="none">
              <a:solidFill>
                <a:srgbClr val="E24301"/>
              </a:solidFill>
              <a:latin typeface="Arial"/>
              <a:ea typeface="Arial"/>
              <a:cs typeface="Arial"/>
              <a:sym typeface="Arial"/>
            </a:endParaRPr>
          </a:p>
        </p:txBody>
      </p:sp>
      <p:sp>
        <p:nvSpPr>
          <p:cNvPr id="696" name="Google Shape;696;p93"/>
          <p:cNvSpPr txBox="1"/>
          <p:nvPr/>
        </p:nvSpPr>
        <p:spPr>
          <a:xfrm>
            <a:off x="152400" y="4617300"/>
            <a:ext cx="10227300" cy="50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dk1"/>
                </a:solidFill>
              </a:rPr>
              <a:t>Create Targeted Programming to Support Specific Objectives </a:t>
            </a:r>
            <a:endParaRPr/>
          </a:p>
        </p:txBody>
      </p:sp>
      <p:sp>
        <p:nvSpPr>
          <p:cNvPr id="697" name="Google Shape;697;p93"/>
          <p:cNvSpPr txBox="1"/>
          <p:nvPr/>
        </p:nvSpPr>
        <p:spPr>
          <a:xfrm>
            <a:off x="284500" y="5197600"/>
            <a:ext cx="6861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US" sz="1800">
                <a:solidFill>
                  <a:schemeClr val="dk1"/>
                </a:solidFill>
              </a:rPr>
              <a:t>Example: BuilditAZ Apprenticeship Program</a:t>
            </a:r>
            <a:endParaRPr/>
          </a:p>
        </p:txBody>
      </p:sp>
      <p:pic>
        <p:nvPicPr>
          <p:cNvPr id="698" name="Google Shape;698;p93"/>
          <p:cNvPicPr preferRelativeResize="0"/>
          <p:nvPr/>
        </p:nvPicPr>
        <p:blipFill>
          <a:blip r:embed="rId3">
            <a:alphaModFix/>
          </a:blip>
          <a:stretch>
            <a:fillRect/>
          </a:stretch>
        </p:blipFill>
        <p:spPr>
          <a:xfrm>
            <a:off x="152400" y="1459188"/>
            <a:ext cx="11887201" cy="280333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94"/>
          <p:cNvPicPr preferRelativeResize="0"/>
          <p:nvPr/>
        </p:nvPicPr>
        <p:blipFill rotWithShape="1">
          <a:blip r:embed="rId3">
            <a:alphaModFix/>
          </a:blip>
          <a:srcRect t="37198" b="37195"/>
          <a:stretch/>
        </p:blipFill>
        <p:spPr>
          <a:xfrm>
            <a:off x="1" y="3826770"/>
            <a:ext cx="12191999" cy="2340384"/>
          </a:xfrm>
          <a:prstGeom prst="rect">
            <a:avLst/>
          </a:prstGeom>
          <a:noFill/>
          <a:ln>
            <a:noFill/>
          </a:ln>
        </p:spPr>
      </p:pic>
      <p:pic>
        <p:nvPicPr>
          <p:cNvPr id="704" name="Google Shape;704;p94"/>
          <p:cNvPicPr preferRelativeResize="0"/>
          <p:nvPr/>
        </p:nvPicPr>
        <p:blipFill rotWithShape="1">
          <a:blip r:embed="rId4">
            <a:alphaModFix/>
          </a:blip>
          <a:srcRect/>
          <a:stretch/>
        </p:blipFill>
        <p:spPr>
          <a:xfrm>
            <a:off x="1" y="0"/>
            <a:ext cx="12192000" cy="4600051"/>
          </a:xfrm>
          <a:prstGeom prst="rect">
            <a:avLst/>
          </a:prstGeom>
          <a:noFill/>
          <a:ln>
            <a:noFill/>
          </a:ln>
        </p:spPr>
      </p:pic>
      <p:sp>
        <p:nvSpPr>
          <p:cNvPr id="705" name="Google Shape;705;p94"/>
          <p:cNvSpPr txBox="1">
            <a:spLocks noGrp="1"/>
          </p:cNvSpPr>
          <p:nvPr>
            <p:ph type="body" idx="4294967295"/>
          </p:nvPr>
        </p:nvSpPr>
        <p:spPr>
          <a:xfrm>
            <a:off x="55400" y="850525"/>
            <a:ext cx="10869600" cy="33963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1000"/>
              </a:spcBef>
              <a:spcAft>
                <a:spcPts val="0"/>
              </a:spcAft>
              <a:buSzPts val="2000"/>
              <a:buChar char="•"/>
            </a:pPr>
            <a:r>
              <a:rPr lang="en-US" sz="2000">
                <a:latin typeface="Arial"/>
                <a:ea typeface="Arial"/>
                <a:cs typeface="Arial"/>
                <a:sym typeface="Arial"/>
              </a:rPr>
              <a:t>Arizona’s population is talented but aging. Arizona is seeing net positive migration to the state at all education levels. </a:t>
            </a:r>
            <a:endParaRPr sz="2000">
              <a:latin typeface="Arial"/>
              <a:ea typeface="Arial"/>
              <a:cs typeface="Arial"/>
              <a:sym typeface="Arial"/>
            </a:endParaRPr>
          </a:p>
          <a:p>
            <a:pPr marL="228600" lvl="0" indent="-228600" algn="l" rtl="0">
              <a:lnSpc>
                <a:spcPct val="100000"/>
              </a:lnSpc>
              <a:spcBef>
                <a:spcPts val="1000"/>
              </a:spcBef>
              <a:spcAft>
                <a:spcPts val="0"/>
              </a:spcAft>
              <a:buSzPts val="2000"/>
              <a:buChar char="•"/>
            </a:pPr>
            <a:r>
              <a:rPr lang="en-US" sz="2000">
                <a:latin typeface="Arial"/>
                <a:ea typeface="Arial"/>
                <a:cs typeface="Arial"/>
                <a:sym typeface="Arial"/>
              </a:rPr>
              <a:t>Our unemployment rate has recently trended to be low like many states in the US, but our industry makeup is unique so we may need unique solutions and strategies to help provide ideal job seeker and employer matching.</a:t>
            </a:r>
            <a:endParaRPr sz="2000">
              <a:latin typeface="Arial"/>
              <a:ea typeface="Arial"/>
              <a:cs typeface="Arial"/>
              <a:sym typeface="Arial"/>
            </a:endParaRPr>
          </a:p>
          <a:p>
            <a:pPr marL="228600" lvl="0" indent="-228600" algn="l" rtl="0">
              <a:lnSpc>
                <a:spcPct val="100000"/>
              </a:lnSpc>
              <a:spcBef>
                <a:spcPts val="1000"/>
              </a:spcBef>
              <a:spcAft>
                <a:spcPts val="0"/>
              </a:spcAft>
              <a:buSzPts val="2000"/>
              <a:buChar char="•"/>
            </a:pPr>
            <a:r>
              <a:rPr lang="en-US" sz="2000">
                <a:latin typeface="Arial"/>
                <a:ea typeface="Arial"/>
                <a:cs typeface="Arial"/>
                <a:sym typeface="Arial"/>
              </a:rPr>
              <a:t>There are a lot of different mechanisms and tools for Arizona to help our population find employment opportunities and for employers to find talented workers. </a:t>
            </a:r>
            <a:endParaRPr sz="2000">
              <a:latin typeface="Arial"/>
              <a:ea typeface="Arial"/>
              <a:cs typeface="Arial"/>
              <a:sym typeface="Arial"/>
            </a:endParaRPr>
          </a:p>
          <a:p>
            <a:pPr marL="228600" lvl="0" indent="-228600" algn="l" rtl="0">
              <a:lnSpc>
                <a:spcPct val="100000"/>
              </a:lnSpc>
              <a:spcBef>
                <a:spcPts val="1000"/>
              </a:spcBef>
              <a:spcAft>
                <a:spcPts val="0"/>
              </a:spcAft>
              <a:buSzPts val="2000"/>
              <a:buFont typeface="Arial"/>
              <a:buChar char="•"/>
            </a:pPr>
            <a:r>
              <a:rPr lang="en-US" sz="2000">
                <a:latin typeface="Arial"/>
                <a:ea typeface="Arial"/>
                <a:cs typeface="Arial"/>
                <a:sym typeface="Arial"/>
              </a:rPr>
              <a:t>For more information on Arizona’s economic and workforce trends, please see the State 4-Year Workforce Plan and/or contact our team for more information. </a:t>
            </a:r>
            <a:endParaRPr sz="2000">
              <a:latin typeface="Arial"/>
              <a:ea typeface="Arial"/>
              <a:cs typeface="Arial"/>
              <a:sym typeface="Arial"/>
            </a:endParaRPr>
          </a:p>
          <a:p>
            <a:pPr marL="228600" lvl="0" indent="-127000" algn="l" rtl="0">
              <a:lnSpc>
                <a:spcPct val="90000"/>
              </a:lnSpc>
              <a:spcBef>
                <a:spcPts val="1000"/>
              </a:spcBef>
              <a:spcAft>
                <a:spcPts val="0"/>
              </a:spcAft>
              <a:buClr>
                <a:schemeClr val="dk1"/>
              </a:buClr>
              <a:buSzPts val="1600"/>
              <a:buNone/>
            </a:pPr>
            <a:endParaRPr sz="1600"/>
          </a:p>
        </p:txBody>
      </p:sp>
      <p:sp>
        <p:nvSpPr>
          <p:cNvPr id="706" name="Google Shape;706;p94"/>
          <p:cNvSpPr txBox="1">
            <a:spLocks noGrp="1"/>
          </p:cNvSpPr>
          <p:nvPr>
            <p:ph type="subTitle" idx="4294967295"/>
          </p:nvPr>
        </p:nvSpPr>
        <p:spPr>
          <a:xfrm>
            <a:off x="55400" y="323504"/>
            <a:ext cx="10869600" cy="462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950"/>
              <a:buFont typeface="Arial"/>
              <a:buNone/>
            </a:pPr>
            <a:r>
              <a:rPr lang="en-US" sz="2400" b="0" i="0" u="none" strike="noStrike" cap="none">
                <a:solidFill>
                  <a:schemeClr val="dk1"/>
                </a:solidFill>
                <a:latin typeface="Arial"/>
                <a:ea typeface="Arial"/>
                <a:cs typeface="Arial"/>
                <a:sym typeface="Arial"/>
              </a:rPr>
              <a:t>FINAL REMARKS</a:t>
            </a:r>
            <a:endParaRPr sz="2400" b="0" i="0" u="none" strike="noStrike" cap="none">
              <a:solidFill>
                <a:schemeClr val="dk1"/>
              </a:solidFill>
              <a:latin typeface="Arial"/>
              <a:ea typeface="Arial"/>
              <a:cs typeface="Arial"/>
              <a:sym typeface="Arial"/>
            </a:endParaRPr>
          </a:p>
        </p:txBody>
      </p:sp>
      <p:sp>
        <p:nvSpPr>
          <p:cNvPr id="707" name="Google Shape;707;p94"/>
          <p:cNvSpPr txBox="1">
            <a:spLocks noGrp="1"/>
          </p:cNvSpPr>
          <p:nvPr>
            <p:ph type="sldNum" idx="12"/>
          </p:nvPr>
        </p:nvSpPr>
        <p:spPr>
          <a:xfrm>
            <a:off x="9033387" y="630047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95"/>
          <p:cNvSpPr txBox="1">
            <a:spLocks noGrp="1"/>
          </p:cNvSpPr>
          <p:nvPr>
            <p:ph type="ctrTitle"/>
          </p:nvPr>
        </p:nvSpPr>
        <p:spPr>
          <a:xfrm>
            <a:off x="247078" y="1979629"/>
            <a:ext cx="5050800" cy="3798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Arial"/>
              <a:buNone/>
            </a:pPr>
            <a:r>
              <a:rPr lang="en-US"/>
              <a:t>THANK YOU!</a:t>
            </a:r>
            <a:br>
              <a:rPr lang="en-US"/>
            </a:br>
            <a:r>
              <a:rPr lang="en-US"/>
              <a:t>Questions?</a:t>
            </a:r>
            <a:br>
              <a:rPr lang="en-US"/>
            </a:br>
            <a:br>
              <a:rPr lang="en-US"/>
            </a:br>
            <a:r>
              <a:rPr lang="en-US" sz="3100" u="sng"/>
              <a:t>Contact</a:t>
            </a:r>
            <a:br>
              <a:rPr lang="en-US" sz="3100"/>
            </a:br>
            <a:r>
              <a:rPr lang="en-US" sz="3100"/>
              <a:t>www.laborstats.az.gov</a:t>
            </a:r>
            <a:br>
              <a:rPr lang="en-US" sz="3100"/>
            </a:br>
            <a:r>
              <a:rPr lang="en-US" sz="3100"/>
              <a:t>labor.info@oeo.az.gov</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96"/>
          <p:cNvSpPr txBox="1">
            <a:spLocks noGrp="1"/>
          </p:cNvSpPr>
          <p:nvPr>
            <p:ph type="title"/>
          </p:nvPr>
        </p:nvSpPr>
        <p:spPr>
          <a:xfrm>
            <a:off x="826800" y="1523999"/>
            <a:ext cx="7116300" cy="132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950"/>
              <a:buNone/>
            </a:pPr>
            <a:r>
              <a:rPr lang="en-US" sz="4500"/>
              <a:t>STATE PLAN UPDATE</a:t>
            </a:r>
            <a:endParaRPr sz="4500"/>
          </a:p>
        </p:txBody>
      </p:sp>
      <p:sp>
        <p:nvSpPr>
          <p:cNvPr id="719" name="Google Shape;719;p96"/>
          <p:cNvSpPr txBox="1"/>
          <p:nvPr/>
        </p:nvSpPr>
        <p:spPr>
          <a:xfrm>
            <a:off x="1886550" y="3772575"/>
            <a:ext cx="4996800" cy="48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4000">
                <a:solidFill>
                  <a:schemeClr val="accent1"/>
                </a:solidFill>
              </a:rPr>
              <a:t>Sara Agostinho</a:t>
            </a:r>
            <a:r>
              <a:rPr lang="en-US" sz="4000" b="0" i="0" u="none" strike="noStrike" cap="none">
                <a:solidFill>
                  <a:schemeClr val="accent1"/>
                </a:solidFill>
                <a:latin typeface="Arial"/>
                <a:ea typeface="Arial"/>
                <a:cs typeface="Arial"/>
                <a:sym typeface="Arial"/>
              </a:rPr>
              <a:t>, </a:t>
            </a:r>
            <a:r>
              <a:rPr lang="en-US" sz="4000">
                <a:solidFill>
                  <a:schemeClr val="accent1"/>
                </a:solidFill>
              </a:rPr>
              <a:t>DES</a:t>
            </a:r>
            <a:endParaRPr sz="4000" b="0" i="0" u="none" strike="noStrike" cap="none">
              <a:solidFill>
                <a:schemeClr val="accent1"/>
              </a:solidFill>
              <a:latin typeface="Arial"/>
              <a:ea typeface="Arial"/>
              <a:cs typeface="Arial"/>
              <a:sym typeface="Arial"/>
            </a:endParaRPr>
          </a:p>
        </p:txBody>
      </p:sp>
      <p:pic>
        <p:nvPicPr>
          <p:cNvPr id="720" name="Google Shape;720;p96"/>
          <p:cNvPicPr preferRelativeResize="0"/>
          <p:nvPr/>
        </p:nvPicPr>
        <p:blipFill rotWithShape="1">
          <a:blip r:embed="rId3">
            <a:alphaModFix/>
          </a:blip>
          <a:srcRect/>
          <a:stretch/>
        </p:blipFill>
        <p:spPr>
          <a:xfrm>
            <a:off x="3750032" y="2677717"/>
            <a:ext cx="776041" cy="751274"/>
          </a:xfrm>
          <a:prstGeom prst="rect">
            <a:avLst/>
          </a:prstGeom>
          <a:noFill/>
          <a:ln>
            <a:noFill/>
          </a:ln>
        </p:spPr>
      </p:pic>
      <p:sp>
        <p:nvSpPr>
          <p:cNvPr id="721" name="Google Shape;721;p96"/>
          <p:cNvSpPr txBox="1">
            <a:spLocks noGrp="1"/>
          </p:cNvSpPr>
          <p:nvPr>
            <p:ph type="sldNum" idx="12"/>
          </p:nvPr>
        </p:nvSpPr>
        <p:spPr>
          <a:xfrm>
            <a:off x="9033387" y="6336686"/>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7"/>
          <p:cNvSpPr txBox="1">
            <a:spLocks noGrp="1"/>
          </p:cNvSpPr>
          <p:nvPr>
            <p:ph type="title"/>
          </p:nvPr>
        </p:nvSpPr>
        <p:spPr>
          <a:xfrm>
            <a:off x="197062" y="-67611"/>
            <a:ext cx="6418200" cy="1306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State Plan Timeline</a:t>
            </a:r>
            <a:endParaRPr/>
          </a:p>
        </p:txBody>
      </p:sp>
      <p:sp>
        <p:nvSpPr>
          <p:cNvPr id="728" name="Google Shape;728;p97"/>
          <p:cNvSpPr txBox="1">
            <a:spLocks noGrp="1"/>
          </p:cNvSpPr>
          <p:nvPr>
            <p:ph type="sldNum" idx="12"/>
          </p:nvPr>
        </p:nvSpPr>
        <p:spPr>
          <a:xfrm>
            <a:off x="9033387" y="6336686"/>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pic>
        <p:nvPicPr>
          <p:cNvPr id="729" name="Google Shape;729;p97"/>
          <p:cNvPicPr preferRelativeResize="0"/>
          <p:nvPr/>
        </p:nvPicPr>
        <p:blipFill>
          <a:blip r:embed="rId3">
            <a:alphaModFix/>
          </a:blip>
          <a:stretch>
            <a:fillRect/>
          </a:stretch>
        </p:blipFill>
        <p:spPr>
          <a:xfrm>
            <a:off x="1531513" y="722050"/>
            <a:ext cx="9128976" cy="521872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98"/>
          <p:cNvSpPr txBox="1">
            <a:spLocks noGrp="1"/>
          </p:cNvSpPr>
          <p:nvPr>
            <p:ph type="title"/>
          </p:nvPr>
        </p:nvSpPr>
        <p:spPr>
          <a:xfrm>
            <a:off x="203400" y="1645150"/>
            <a:ext cx="7869300" cy="484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950"/>
              <a:buNone/>
            </a:pPr>
            <a:r>
              <a:rPr lang="en-US" sz="4500"/>
              <a:t>DES REORGANIZATION</a:t>
            </a:r>
            <a:endParaRPr sz="4500"/>
          </a:p>
        </p:txBody>
      </p:sp>
      <p:sp>
        <p:nvSpPr>
          <p:cNvPr id="736" name="Google Shape;736;p98"/>
          <p:cNvSpPr txBox="1"/>
          <p:nvPr/>
        </p:nvSpPr>
        <p:spPr>
          <a:xfrm>
            <a:off x="1639650" y="4005525"/>
            <a:ext cx="4996800" cy="48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4000">
                <a:solidFill>
                  <a:schemeClr val="accent1"/>
                </a:solidFill>
              </a:rPr>
              <a:t>Anna Hunter, DES</a:t>
            </a:r>
            <a:endParaRPr sz="4000" b="0" i="0" u="none" strike="noStrike" cap="none">
              <a:solidFill>
                <a:schemeClr val="accent1"/>
              </a:solidFill>
              <a:latin typeface="Arial"/>
              <a:ea typeface="Arial"/>
              <a:cs typeface="Arial"/>
              <a:sym typeface="Arial"/>
            </a:endParaRPr>
          </a:p>
        </p:txBody>
      </p:sp>
      <p:pic>
        <p:nvPicPr>
          <p:cNvPr id="737" name="Google Shape;737;p98"/>
          <p:cNvPicPr preferRelativeResize="0"/>
          <p:nvPr/>
        </p:nvPicPr>
        <p:blipFill rotWithShape="1">
          <a:blip r:embed="rId3">
            <a:alphaModFix/>
          </a:blip>
          <a:srcRect/>
          <a:stretch/>
        </p:blipFill>
        <p:spPr>
          <a:xfrm>
            <a:off x="3750032" y="2691792"/>
            <a:ext cx="776041" cy="75127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9"/>
          <p:cNvSpPr txBox="1">
            <a:spLocks noGrp="1"/>
          </p:cNvSpPr>
          <p:nvPr>
            <p:ph type="title"/>
          </p:nvPr>
        </p:nvSpPr>
        <p:spPr>
          <a:xfrm>
            <a:off x="197087" y="-11"/>
            <a:ext cx="64182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DES Reorganization</a:t>
            </a:r>
            <a:endParaRPr/>
          </a:p>
        </p:txBody>
      </p:sp>
      <p:sp>
        <p:nvSpPr>
          <p:cNvPr id="744" name="Google Shape;744;p99"/>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59</a:t>
            </a:fld>
            <a:endParaRPr/>
          </a:p>
        </p:txBody>
      </p:sp>
      <p:pic>
        <p:nvPicPr>
          <p:cNvPr id="745" name="Google Shape;745;p99"/>
          <p:cNvPicPr preferRelativeResize="0"/>
          <p:nvPr/>
        </p:nvPicPr>
        <p:blipFill>
          <a:blip r:embed="rId3">
            <a:alphaModFix/>
          </a:blip>
          <a:stretch>
            <a:fillRect/>
          </a:stretch>
        </p:blipFill>
        <p:spPr>
          <a:xfrm>
            <a:off x="2120502" y="939512"/>
            <a:ext cx="8851484" cy="4978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6"/>
          <p:cNvSpPr txBox="1">
            <a:spLocks noGrp="1"/>
          </p:cNvSpPr>
          <p:nvPr>
            <p:ph type="title"/>
          </p:nvPr>
        </p:nvSpPr>
        <p:spPr>
          <a:xfrm>
            <a:off x="164972" y="358925"/>
            <a:ext cx="82869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Welcome Director Contreras </a:t>
            </a:r>
            <a:endParaRPr/>
          </a:p>
        </p:txBody>
      </p:sp>
      <p:sp>
        <p:nvSpPr>
          <p:cNvPr id="301" name="Google Shape;301;p46"/>
          <p:cNvSpPr txBox="1">
            <a:spLocks noGrp="1"/>
          </p:cNvSpPr>
          <p:nvPr>
            <p:ph type="body" idx="1"/>
          </p:nvPr>
        </p:nvSpPr>
        <p:spPr>
          <a:xfrm>
            <a:off x="75150" y="1332900"/>
            <a:ext cx="6635400" cy="4192200"/>
          </a:xfrm>
          <a:prstGeom prst="rect">
            <a:avLst/>
          </a:prstGeom>
          <a:noFill/>
          <a:ln>
            <a:noFill/>
          </a:ln>
        </p:spPr>
        <p:txBody>
          <a:bodyPr spcFirstLastPara="1" wrap="square" lIns="91425" tIns="45700" rIns="91425" bIns="45700" anchor="t" anchorCtr="0">
            <a:noAutofit/>
          </a:bodyPr>
          <a:lstStyle/>
          <a:p>
            <a:pPr marL="457200" lvl="0" indent="-393700" algn="l" rtl="0">
              <a:lnSpc>
                <a:spcPct val="90000"/>
              </a:lnSpc>
              <a:spcBef>
                <a:spcPts val="1000"/>
              </a:spcBef>
              <a:spcAft>
                <a:spcPts val="0"/>
              </a:spcAft>
              <a:buSzPts val="2600"/>
              <a:buChar char="•"/>
            </a:pPr>
            <a:r>
              <a:rPr lang="en-US" sz="2600"/>
              <a:t>Third-generation engineer, graduated from University of Arizona and Thunderbird (Finance)</a:t>
            </a:r>
            <a:endParaRPr sz="2600"/>
          </a:p>
          <a:p>
            <a:pPr marL="457200" lvl="0" indent="-393700" algn="l" rtl="0">
              <a:lnSpc>
                <a:spcPct val="90000"/>
              </a:lnSpc>
              <a:spcBef>
                <a:spcPts val="0"/>
              </a:spcBef>
              <a:spcAft>
                <a:spcPts val="0"/>
              </a:spcAft>
              <a:buSzPts val="2600"/>
              <a:buChar char="•"/>
            </a:pPr>
            <a:r>
              <a:rPr lang="en-US" sz="2600"/>
              <a:t>30 years of industry experience primarily within Intel Corporation</a:t>
            </a:r>
            <a:endParaRPr sz="2600"/>
          </a:p>
          <a:p>
            <a:pPr marL="457200" lvl="0" indent="-393700" algn="l" rtl="0">
              <a:lnSpc>
                <a:spcPct val="90000"/>
              </a:lnSpc>
              <a:spcBef>
                <a:spcPts val="0"/>
              </a:spcBef>
              <a:spcAft>
                <a:spcPts val="0"/>
              </a:spcAft>
              <a:buSzPts val="2600"/>
              <a:buChar char="•"/>
            </a:pPr>
            <a:r>
              <a:rPr lang="en-US" sz="2600"/>
              <a:t>His career journey has encompassed diverse roles in engineering, finance, education, public affairs, and emerging technology policy</a:t>
            </a:r>
            <a:endParaRPr sz="2600"/>
          </a:p>
          <a:p>
            <a:pPr marL="457200" lvl="0" indent="-393700" algn="l" rtl="0">
              <a:lnSpc>
                <a:spcPct val="90000"/>
              </a:lnSpc>
              <a:spcBef>
                <a:spcPts val="0"/>
              </a:spcBef>
              <a:spcAft>
                <a:spcPts val="0"/>
              </a:spcAft>
              <a:buSzPts val="2600"/>
              <a:buChar char="•"/>
            </a:pPr>
            <a:r>
              <a:rPr lang="en-US" sz="2600"/>
              <a:t>Hobbies: Woodworking, welding, 66 mustang mechanic (ok), retiring (not good)</a:t>
            </a:r>
            <a:endParaRPr sz="2600"/>
          </a:p>
          <a:p>
            <a:pPr marL="457200" lvl="0" indent="0" algn="l" rtl="0">
              <a:lnSpc>
                <a:spcPct val="90000"/>
              </a:lnSpc>
              <a:spcBef>
                <a:spcPts val="1000"/>
              </a:spcBef>
              <a:spcAft>
                <a:spcPts val="0"/>
              </a:spcAft>
              <a:buNone/>
            </a:pPr>
            <a:endParaRPr/>
          </a:p>
        </p:txBody>
      </p:sp>
      <p:sp>
        <p:nvSpPr>
          <p:cNvPr id="302" name="Google Shape;302;p46"/>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pic>
        <p:nvPicPr>
          <p:cNvPr id="303" name="Google Shape;303;p46"/>
          <p:cNvPicPr preferRelativeResize="0"/>
          <p:nvPr/>
        </p:nvPicPr>
        <p:blipFill>
          <a:blip r:embed="rId3">
            <a:alphaModFix/>
          </a:blip>
          <a:stretch>
            <a:fillRect/>
          </a:stretch>
        </p:blipFill>
        <p:spPr>
          <a:xfrm>
            <a:off x="7312150" y="1158950"/>
            <a:ext cx="3984471" cy="436616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00"/>
          <p:cNvSpPr txBox="1">
            <a:spLocks noGrp="1"/>
          </p:cNvSpPr>
          <p:nvPr>
            <p:ph type="title"/>
          </p:nvPr>
        </p:nvSpPr>
        <p:spPr>
          <a:xfrm>
            <a:off x="107837" y="-11"/>
            <a:ext cx="64182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DES Reorganization</a:t>
            </a:r>
            <a:endParaRPr/>
          </a:p>
        </p:txBody>
      </p:sp>
      <p:sp>
        <p:nvSpPr>
          <p:cNvPr id="752" name="Google Shape;752;p100"/>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pic>
        <p:nvPicPr>
          <p:cNvPr id="753" name="Google Shape;753;p100"/>
          <p:cNvPicPr preferRelativeResize="0"/>
          <p:nvPr/>
        </p:nvPicPr>
        <p:blipFill>
          <a:blip r:embed="rId3">
            <a:alphaModFix/>
          </a:blip>
          <a:stretch>
            <a:fillRect/>
          </a:stretch>
        </p:blipFill>
        <p:spPr>
          <a:xfrm>
            <a:off x="1656000" y="727197"/>
            <a:ext cx="9257026" cy="52070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01"/>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pic>
        <p:nvPicPr>
          <p:cNvPr id="760" name="Google Shape;760;p101"/>
          <p:cNvPicPr preferRelativeResize="0"/>
          <p:nvPr/>
        </p:nvPicPr>
        <p:blipFill>
          <a:blip r:embed="rId3">
            <a:alphaModFix/>
          </a:blip>
          <a:stretch>
            <a:fillRect/>
          </a:stretch>
        </p:blipFill>
        <p:spPr>
          <a:xfrm>
            <a:off x="1544701" y="620750"/>
            <a:ext cx="9507224" cy="5347775"/>
          </a:xfrm>
          <a:prstGeom prst="rect">
            <a:avLst/>
          </a:prstGeom>
          <a:noFill/>
          <a:ln>
            <a:noFill/>
          </a:ln>
        </p:spPr>
      </p:pic>
      <p:sp>
        <p:nvSpPr>
          <p:cNvPr id="761" name="Google Shape;761;p101"/>
          <p:cNvSpPr txBox="1">
            <a:spLocks noGrp="1"/>
          </p:cNvSpPr>
          <p:nvPr>
            <p:ph type="title"/>
          </p:nvPr>
        </p:nvSpPr>
        <p:spPr>
          <a:xfrm>
            <a:off x="260812" y="85364"/>
            <a:ext cx="64182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DES Reorganization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102"/>
          <p:cNvPicPr preferRelativeResize="0"/>
          <p:nvPr/>
        </p:nvPicPr>
        <p:blipFill>
          <a:blip r:embed="rId3">
            <a:alphaModFix/>
          </a:blip>
          <a:stretch>
            <a:fillRect/>
          </a:stretch>
        </p:blipFill>
        <p:spPr>
          <a:xfrm>
            <a:off x="2002750" y="614626"/>
            <a:ext cx="9228950" cy="5191275"/>
          </a:xfrm>
          <a:prstGeom prst="rect">
            <a:avLst/>
          </a:prstGeom>
          <a:noFill/>
          <a:ln>
            <a:noFill/>
          </a:ln>
        </p:spPr>
      </p:pic>
      <p:sp>
        <p:nvSpPr>
          <p:cNvPr id="768" name="Google Shape;768;p102"/>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62</a:t>
            </a:fld>
            <a:endParaRPr/>
          </a:p>
        </p:txBody>
      </p:sp>
      <p:sp>
        <p:nvSpPr>
          <p:cNvPr id="769" name="Google Shape;769;p102"/>
          <p:cNvSpPr txBox="1">
            <a:spLocks noGrp="1"/>
          </p:cNvSpPr>
          <p:nvPr>
            <p:ph type="title"/>
          </p:nvPr>
        </p:nvSpPr>
        <p:spPr>
          <a:xfrm>
            <a:off x="171587" y="136314"/>
            <a:ext cx="64182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DES Reorganization</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103"/>
          <p:cNvPicPr preferRelativeResize="0"/>
          <p:nvPr/>
        </p:nvPicPr>
        <p:blipFill>
          <a:blip r:embed="rId3">
            <a:alphaModFix/>
          </a:blip>
          <a:stretch>
            <a:fillRect/>
          </a:stretch>
        </p:blipFill>
        <p:spPr>
          <a:xfrm>
            <a:off x="197075" y="79275"/>
            <a:ext cx="11026350" cy="5923900"/>
          </a:xfrm>
          <a:prstGeom prst="rect">
            <a:avLst/>
          </a:prstGeom>
          <a:noFill/>
          <a:ln>
            <a:noFill/>
          </a:ln>
        </p:spPr>
      </p:pic>
      <p:sp>
        <p:nvSpPr>
          <p:cNvPr id="776" name="Google Shape;776;p103"/>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63</a:t>
            </a:fld>
            <a:endParaRPr/>
          </a:p>
        </p:txBody>
      </p:sp>
      <p:sp>
        <p:nvSpPr>
          <p:cNvPr id="777" name="Google Shape;777;p103"/>
          <p:cNvSpPr txBox="1">
            <a:spLocks noGrp="1"/>
          </p:cNvSpPr>
          <p:nvPr>
            <p:ph type="title"/>
          </p:nvPr>
        </p:nvSpPr>
        <p:spPr>
          <a:xfrm>
            <a:off x="197087" y="-11"/>
            <a:ext cx="64182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DES Reorganization</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4"/>
          <p:cNvSpPr txBox="1">
            <a:spLocks noGrp="1"/>
          </p:cNvSpPr>
          <p:nvPr>
            <p:ph type="title"/>
          </p:nvPr>
        </p:nvSpPr>
        <p:spPr>
          <a:xfrm>
            <a:off x="340325" y="1885825"/>
            <a:ext cx="7869300" cy="484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950"/>
              <a:buNone/>
            </a:pPr>
            <a:r>
              <a:rPr lang="en-US" sz="4500"/>
              <a:t>RAPID RESPONSE UPDATE</a:t>
            </a:r>
            <a:endParaRPr sz="4500"/>
          </a:p>
        </p:txBody>
      </p:sp>
      <p:sp>
        <p:nvSpPr>
          <p:cNvPr id="784" name="Google Shape;784;p104"/>
          <p:cNvSpPr txBox="1"/>
          <p:nvPr/>
        </p:nvSpPr>
        <p:spPr>
          <a:xfrm>
            <a:off x="1639650" y="4005525"/>
            <a:ext cx="4996800" cy="48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4000">
                <a:solidFill>
                  <a:schemeClr val="accent1"/>
                </a:solidFill>
              </a:rPr>
              <a:t>Tom Colombo, DES</a:t>
            </a:r>
            <a:endParaRPr sz="4000" b="0" i="0" u="none" strike="noStrike" cap="none">
              <a:solidFill>
                <a:schemeClr val="accent1"/>
              </a:solidFill>
              <a:latin typeface="Arial"/>
              <a:ea typeface="Arial"/>
              <a:cs typeface="Arial"/>
              <a:sym typeface="Arial"/>
            </a:endParaRPr>
          </a:p>
        </p:txBody>
      </p:sp>
      <p:pic>
        <p:nvPicPr>
          <p:cNvPr id="785" name="Google Shape;785;p104"/>
          <p:cNvPicPr preferRelativeResize="0"/>
          <p:nvPr/>
        </p:nvPicPr>
        <p:blipFill rotWithShape="1">
          <a:blip r:embed="rId3">
            <a:alphaModFix/>
          </a:blip>
          <a:srcRect/>
          <a:stretch/>
        </p:blipFill>
        <p:spPr>
          <a:xfrm>
            <a:off x="3750032" y="2957042"/>
            <a:ext cx="776041" cy="75127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5"/>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pic>
        <p:nvPicPr>
          <p:cNvPr id="792" name="Google Shape;792;p105"/>
          <p:cNvPicPr preferRelativeResize="0"/>
          <p:nvPr/>
        </p:nvPicPr>
        <p:blipFill>
          <a:blip r:embed="rId3">
            <a:alphaModFix/>
          </a:blip>
          <a:stretch>
            <a:fillRect/>
          </a:stretch>
        </p:blipFill>
        <p:spPr>
          <a:xfrm>
            <a:off x="614750" y="156975"/>
            <a:ext cx="10455750" cy="58749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06"/>
          <p:cNvSpPr txBox="1">
            <a:spLocks noGrp="1"/>
          </p:cNvSpPr>
          <p:nvPr>
            <p:ph type="sldNum" idx="12"/>
          </p:nvPr>
        </p:nvSpPr>
        <p:spPr>
          <a:xfrm>
            <a:off x="9033387" y="6336686"/>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66</a:t>
            </a:fld>
            <a:endParaRPr/>
          </a:p>
        </p:txBody>
      </p:sp>
      <p:pic>
        <p:nvPicPr>
          <p:cNvPr id="799" name="Google Shape;799;p106"/>
          <p:cNvPicPr preferRelativeResize="0"/>
          <p:nvPr/>
        </p:nvPicPr>
        <p:blipFill>
          <a:blip r:embed="rId3">
            <a:alphaModFix/>
          </a:blip>
          <a:stretch>
            <a:fillRect/>
          </a:stretch>
        </p:blipFill>
        <p:spPr>
          <a:xfrm>
            <a:off x="190925" y="137850"/>
            <a:ext cx="4748526" cy="450025"/>
          </a:xfrm>
          <a:prstGeom prst="rect">
            <a:avLst/>
          </a:prstGeom>
          <a:noFill/>
          <a:ln>
            <a:noFill/>
          </a:ln>
        </p:spPr>
      </p:pic>
      <p:pic>
        <p:nvPicPr>
          <p:cNvPr id="800" name="Google Shape;800;p106"/>
          <p:cNvPicPr preferRelativeResize="0"/>
          <p:nvPr/>
        </p:nvPicPr>
        <p:blipFill>
          <a:blip r:embed="rId4">
            <a:alphaModFix/>
          </a:blip>
          <a:stretch>
            <a:fillRect/>
          </a:stretch>
        </p:blipFill>
        <p:spPr>
          <a:xfrm>
            <a:off x="2078550" y="587875"/>
            <a:ext cx="8520740" cy="54756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07"/>
          <p:cNvSpPr txBox="1">
            <a:spLocks noGrp="1"/>
          </p:cNvSpPr>
          <p:nvPr>
            <p:ph type="sldNum" idx="12"/>
          </p:nvPr>
        </p:nvSpPr>
        <p:spPr>
          <a:xfrm>
            <a:off x="9033387" y="6336686"/>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67</a:t>
            </a:fld>
            <a:endParaRPr/>
          </a:p>
        </p:txBody>
      </p:sp>
      <p:pic>
        <p:nvPicPr>
          <p:cNvPr id="807" name="Google Shape;807;p107"/>
          <p:cNvPicPr preferRelativeResize="0"/>
          <p:nvPr/>
        </p:nvPicPr>
        <p:blipFill>
          <a:blip r:embed="rId3">
            <a:alphaModFix/>
          </a:blip>
          <a:stretch>
            <a:fillRect/>
          </a:stretch>
        </p:blipFill>
        <p:spPr>
          <a:xfrm>
            <a:off x="152400" y="152400"/>
            <a:ext cx="6242376" cy="581975"/>
          </a:xfrm>
          <a:prstGeom prst="rect">
            <a:avLst/>
          </a:prstGeom>
          <a:noFill/>
          <a:ln>
            <a:noFill/>
          </a:ln>
        </p:spPr>
      </p:pic>
      <p:pic>
        <p:nvPicPr>
          <p:cNvPr id="808" name="Google Shape;808;p107"/>
          <p:cNvPicPr preferRelativeResize="0"/>
          <p:nvPr/>
        </p:nvPicPr>
        <p:blipFill>
          <a:blip r:embed="rId4">
            <a:alphaModFix/>
          </a:blip>
          <a:stretch>
            <a:fillRect/>
          </a:stretch>
        </p:blipFill>
        <p:spPr>
          <a:xfrm>
            <a:off x="152400" y="848050"/>
            <a:ext cx="5954725" cy="581987"/>
          </a:xfrm>
          <a:prstGeom prst="rect">
            <a:avLst/>
          </a:prstGeom>
          <a:noFill/>
          <a:ln>
            <a:noFill/>
          </a:ln>
        </p:spPr>
      </p:pic>
      <p:pic>
        <p:nvPicPr>
          <p:cNvPr id="809" name="Google Shape;809;p107"/>
          <p:cNvPicPr preferRelativeResize="0"/>
          <p:nvPr/>
        </p:nvPicPr>
        <p:blipFill>
          <a:blip r:embed="rId5">
            <a:alphaModFix/>
          </a:blip>
          <a:stretch>
            <a:fillRect/>
          </a:stretch>
        </p:blipFill>
        <p:spPr>
          <a:xfrm>
            <a:off x="1513700" y="1600188"/>
            <a:ext cx="8866678" cy="414593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08"/>
          <p:cNvSpPr txBox="1">
            <a:spLocks noGrp="1"/>
          </p:cNvSpPr>
          <p:nvPr>
            <p:ph type="sldNum" idx="12"/>
          </p:nvPr>
        </p:nvSpPr>
        <p:spPr>
          <a:xfrm>
            <a:off x="9033387" y="6336686"/>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pic>
        <p:nvPicPr>
          <p:cNvPr id="816" name="Google Shape;816;p108"/>
          <p:cNvPicPr preferRelativeResize="0"/>
          <p:nvPr/>
        </p:nvPicPr>
        <p:blipFill>
          <a:blip r:embed="rId3">
            <a:alphaModFix/>
          </a:blip>
          <a:stretch>
            <a:fillRect/>
          </a:stretch>
        </p:blipFill>
        <p:spPr>
          <a:xfrm>
            <a:off x="152400" y="152400"/>
            <a:ext cx="6283224" cy="468350"/>
          </a:xfrm>
          <a:prstGeom prst="rect">
            <a:avLst/>
          </a:prstGeom>
          <a:noFill/>
          <a:ln>
            <a:noFill/>
          </a:ln>
        </p:spPr>
      </p:pic>
      <p:pic>
        <p:nvPicPr>
          <p:cNvPr id="817" name="Google Shape;817;p108"/>
          <p:cNvPicPr preferRelativeResize="0"/>
          <p:nvPr/>
        </p:nvPicPr>
        <p:blipFill>
          <a:blip r:embed="rId4">
            <a:alphaModFix/>
          </a:blip>
          <a:stretch>
            <a:fillRect/>
          </a:stretch>
        </p:blipFill>
        <p:spPr>
          <a:xfrm>
            <a:off x="1179825" y="620750"/>
            <a:ext cx="9671924" cy="541113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09"/>
          <p:cNvSpPr txBox="1">
            <a:spLocks noGrp="1"/>
          </p:cNvSpPr>
          <p:nvPr>
            <p:ph type="title"/>
          </p:nvPr>
        </p:nvSpPr>
        <p:spPr>
          <a:xfrm>
            <a:off x="369825" y="681075"/>
            <a:ext cx="7869300" cy="484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950"/>
              <a:buNone/>
            </a:pPr>
            <a:r>
              <a:rPr lang="en-US" sz="4500"/>
              <a:t>UPCOMING 2024 WORKFORCE ARIZONA COUNCIL DATES</a:t>
            </a:r>
            <a:r>
              <a:rPr lang="en-US" sz="4000"/>
              <a:t> </a:t>
            </a:r>
            <a:endParaRPr sz="4000"/>
          </a:p>
        </p:txBody>
      </p:sp>
      <p:sp>
        <p:nvSpPr>
          <p:cNvPr id="824" name="Google Shape;824;p109"/>
          <p:cNvSpPr txBox="1"/>
          <p:nvPr/>
        </p:nvSpPr>
        <p:spPr>
          <a:xfrm>
            <a:off x="1639650" y="4005525"/>
            <a:ext cx="4996800" cy="48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4000">
                <a:solidFill>
                  <a:schemeClr val="accent1"/>
                </a:solidFill>
              </a:rPr>
              <a:t>Erin Gallagher, OEO</a:t>
            </a:r>
            <a:endParaRPr sz="4000" b="0" i="0" u="none" strike="noStrike" cap="none">
              <a:solidFill>
                <a:schemeClr val="accent1"/>
              </a:solidFill>
              <a:latin typeface="Arial"/>
              <a:ea typeface="Arial"/>
              <a:cs typeface="Arial"/>
              <a:sym typeface="Arial"/>
            </a:endParaRPr>
          </a:p>
        </p:txBody>
      </p:sp>
      <p:pic>
        <p:nvPicPr>
          <p:cNvPr id="825" name="Google Shape;825;p109"/>
          <p:cNvPicPr preferRelativeResize="0"/>
          <p:nvPr/>
        </p:nvPicPr>
        <p:blipFill rotWithShape="1">
          <a:blip r:embed="rId3">
            <a:alphaModFix/>
          </a:blip>
          <a:srcRect/>
          <a:stretch/>
        </p:blipFill>
        <p:spPr>
          <a:xfrm>
            <a:off x="3750032" y="2957042"/>
            <a:ext cx="776041" cy="7512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7"/>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pic>
        <p:nvPicPr>
          <p:cNvPr id="310" name="Google Shape;310;p47"/>
          <p:cNvPicPr preferRelativeResize="0"/>
          <p:nvPr/>
        </p:nvPicPr>
        <p:blipFill>
          <a:blip r:embed="rId3">
            <a:alphaModFix/>
          </a:blip>
          <a:stretch>
            <a:fillRect/>
          </a:stretch>
        </p:blipFill>
        <p:spPr>
          <a:xfrm>
            <a:off x="1072175" y="197050"/>
            <a:ext cx="10704399" cy="575780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10"/>
          <p:cNvSpPr txBox="1">
            <a:spLocks noGrp="1"/>
          </p:cNvSpPr>
          <p:nvPr>
            <p:ph type="title"/>
          </p:nvPr>
        </p:nvSpPr>
        <p:spPr>
          <a:xfrm>
            <a:off x="490250" y="582500"/>
            <a:ext cx="111495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sz="3700"/>
              <a:t>Workforce Arizona Council 2024 Meeting Dates</a:t>
            </a:r>
            <a:endParaRPr sz="3700"/>
          </a:p>
        </p:txBody>
      </p:sp>
      <p:sp>
        <p:nvSpPr>
          <p:cNvPr id="832" name="Google Shape;832;p110"/>
          <p:cNvSpPr txBox="1">
            <a:spLocks noGrp="1"/>
          </p:cNvSpPr>
          <p:nvPr>
            <p:ph type="body" idx="1"/>
          </p:nvPr>
        </p:nvSpPr>
        <p:spPr>
          <a:xfrm>
            <a:off x="457195" y="1812800"/>
            <a:ext cx="4673700" cy="38046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a:t>Executive Committee</a:t>
            </a:r>
            <a:endParaRPr/>
          </a:p>
          <a:p>
            <a:pPr marL="914400" lvl="1" indent="-381000" algn="l" rtl="0">
              <a:lnSpc>
                <a:spcPct val="90000"/>
              </a:lnSpc>
              <a:spcBef>
                <a:spcPts val="0"/>
              </a:spcBef>
              <a:spcAft>
                <a:spcPts val="0"/>
              </a:spcAft>
              <a:buSzPts val="2400"/>
              <a:buChar char="•"/>
            </a:pPr>
            <a:r>
              <a:rPr lang="en-US"/>
              <a:t>Q1 February 15, 2024</a:t>
            </a:r>
            <a:endParaRPr/>
          </a:p>
          <a:p>
            <a:pPr marL="914400" lvl="1" indent="-381000" algn="l" rtl="0">
              <a:lnSpc>
                <a:spcPct val="90000"/>
              </a:lnSpc>
              <a:spcBef>
                <a:spcPts val="0"/>
              </a:spcBef>
              <a:spcAft>
                <a:spcPts val="0"/>
              </a:spcAft>
              <a:buSzPts val="2400"/>
              <a:buChar char="•"/>
            </a:pPr>
            <a:r>
              <a:rPr lang="en-US"/>
              <a:t>Q2 May 23, 2024</a:t>
            </a:r>
            <a:endParaRPr/>
          </a:p>
          <a:p>
            <a:pPr marL="914400" lvl="1" indent="-381000" algn="l" rtl="0">
              <a:lnSpc>
                <a:spcPct val="90000"/>
              </a:lnSpc>
              <a:spcBef>
                <a:spcPts val="0"/>
              </a:spcBef>
              <a:spcAft>
                <a:spcPts val="0"/>
              </a:spcAft>
              <a:buSzPts val="2400"/>
              <a:buChar char="•"/>
            </a:pPr>
            <a:r>
              <a:rPr lang="en-US"/>
              <a:t>Q3 August 15, 2024</a:t>
            </a:r>
            <a:endParaRPr/>
          </a:p>
          <a:p>
            <a:pPr marL="914400" lvl="1" indent="-381000" algn="l" rtl="0">
              <a:lnSpc>
                <a:spcPct val="90000"/>
              </a:lnSpc>
              <a:spcBef>
                <a:spcPts val="0"/>
              </a:spcBef>
              <a:spcAft>
                <a:spcPts val="0"/>
              </a:spcAft>
              <a:buSzPts val="2400"/>
              <a:buChar char="•"/>
            </a:pPr>
            <a:r>
              <a:rPr lang="en-US"/>
              <a:t>Q4 November 14, 2024</a:t>
            </a:r>
            <a:endParaRPr/>
          </a:p>
        </p:txBody>
      </p:sp>
      <p:sp>
        <p:nvSpPr>
          <p:cNvPr id="833" name="Google Shape;833;p110"/>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
        <p:nvSpPr>
          <p:cNvPr id="834" name="Google Shape;834;p110"/>
          <p:cNvSpPr txBox="1">
            <a:spLocks noGrp="1"/>
          </p:cNvSpPr>
          <p:nvPr>
            <p:ph type="body" idx="1"/>
          </p:nvPr>
        </p:nvSpPr>
        <p:spPr>
          <a:xfrm>
            <a:off x="6251445" y="1812800"/>
            <a:ext cx="4673700" cy="38046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a:t>Full Council</a:t>
            </a:r>
            <a:endParaRPr/>
          </a:p>
          <a:p>
            <a:pPr marL="914400" lvl="1" indent="-381000" algn="l" rtl="0">
              <a:lnSpc>
                <a:spcPct val="90000"/>
              </a:lnSpc>
              <a:spcBef>
                <a:spcPts val="0"/>
              </a:spcBef>
              <a:spcAft>
                <a:spcPts val="0"/>
              </a:spcAft>
              <a:buSzPts val="2400"/>
              <a:buChar char="•"/>
            </a:pPr>
            <a:r>
              <a:rPr lang="en-US"/>
              <a:t>Q1 February 22, 2024</a:t>
            </a:r>
            <a:endParaRPr/>
          </a:p>
          <a:p>
            <a:pPr marL="914400" lvl="1" indent="-381000" algn="l" rtl="0">
              <a:lnSpc>
                <a:spcPct val="90000"/>
              </a:lnSpc>
              <a:spcBef>
                <a:spcPts val="0"/>
              </a:spcBef>
              <a:spcAft>
                <a:spcPts val="0"/>
              </a:spcAft>
              <a:buSzPts val="2400"/>
              <a:buChar char="•"/>
            </a:pPr>
            <a:r>
              <a:rPr lang="en-US"/>
              <a:t>Q2 May 30, 2024</a:t>
            </a:r>
            <a:endParaRPr/>
          </a:p>
          <a:p>
            <a:pPr marL="914400" lvl="1" indent="-381000" algn="l" rtl="0">
              <a:lnSpc>
                <a:spcPct val="90000"/>
              </a:lnSpc>
              <a:spcBef>
                <a:spcPts val="0"/>
              </a:spcBef>
              <a:spcAft>
                <a:spcPts val="0"/>
              </a:spcAft>
              <a:buSzPts val="2400"/>
              <a:buChar char="•"/>
            </a:pPr>
            <a:r>
              <a:rPr lang="en-US"/>
              <a:t>Q3 August 22, 2024</a:t>
            </a:r>
            <a:endParaRPr/>
          </a:p>
          <a:p>
            <a:pPr marL="914400" lvl="1" indent="-381000" algn="l" rtl="0">
              <a:lnSpc>
                <a:spcPct val="90000"/>
              </a:lnSpc>
              <a:spcBef>
                <a:spcPts val="0"/>
              </a:spcBef>
              <a:spcAft>
                <a:spcPts val="0"/>
              </a:spcAft>
              <a:buSzPts val="2400"/>
              <a:buChar char="•"/>
            </a:pPr>
            <a:r>
              <a:rPr lang="en-US"/>
              <a:t>Q4 November 21, 2024</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11"/>
          <p:cNvSpPr txBox="1">
            <a:spLocks noGrp="1"/>
          </p:cNvSpPr>
          <p:nvPr>
            <p:ph type="title"/>
          </p:nvPr>
        </p:nvSpPr>
        <p:spPr>
          <a:xfrm>
            <a:off x="340725" y="804850"/>
            <a:ext cx="7869300" cy="484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950"/>
              <a:buNone/>
            </a:pPr>
            <a:r>
              <a:rPr lang="en-US" sz="4500"/>
              <a:t>WORKFORCE ARIZONA COUNCIL ROUNDTABLE DISCUSSION</a:t>
            </a:r>
            <a:endParaRPr sz="4500"/>
          </a:p>
        </p:txBody>
      </p:sp>
      <p:sp>
        <p:nvSpPr>
          <p:cNvPr id="841" name="Google Shape;841;p111"/>
          <p:cNvSpPr txBox="1"/>
          <p:nvPr/>
        </p:nvSpPr>
        <p:spPr>
          <a:xfrm>
            <a:off x="1122300" y="4290025"/>
            <a:ext cx="6539100" cy="4842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chemeClr val="lt2"/>
              </a:buClr>
              <a:buSzPts val="2800"/>
              <a:buChar char="•"/>
            </a:pPr>
            <a:r>
              <a:rPr lang="en-US" sz="2800">
                <a:solidFill>
                  <a:schemeClr val="lt2"/>
                </a:solidFill>
              </a:rPr>
              <a:t>Q4 Meeting Focus- </a:t>
            </a:r>
            <a:r>
              <a:rPr lang="en-US" sz="2800" u="sng">
                <a:solidFill>
                  <a:schemeClr val="hlink"/>
                </a:solidFill>
                <a:hlinkClick r:id="rId3"/>
              </a:rPr>
              <a:t>Strategic Plan</a:t>
            </a:r>
            <a:endParaRPr sz="3000" b="0" i="0" u="none" strike="noStrike" cap="none">
              <a:solidFill>
                <a:srgbClr val="000000"/>
              </a:solidFill>
              <a:latin typeface="Arial"/>
              <a:ea typeface="Arial"/>
              <a:cs typeface="Arial"/>
              <a:sym typeface="Arial"/>
            </a:endParaRPr>
          </a:p>
        </p:txBody>
      </p:sp>
      <p:pic>
        <p:nvPicPr>
          <p:cNvPr id="842" name="Google Shape;842;p111"/>
          <p:cNvPicPr preferRelativeResize="0"/>
          <p:nvPr/>
        </p:nvPicPr>
        <p:blipFill rotWithShape="1">
          <a:blip r:embed="rId4">
            <a:alphaModFix/>
          </a:blip>
          <a:srcRect/>
          <a:stretch/>
        </p:blipFill>
        <p:spPr>
          <a:xfrm>
            <a:off x="3764582" y="3053354"/>
            <a:ext cx="776041" cy="75127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12"/>
          <p:cNvSpPr txBox="1">
            <a:spLocks noGrp="1"/>
          </p:cNvSpPr>
          <p:nvPr>
            <p:ph type="ctrTitle"/>
          </p:nvPr>
        </p:nvSpPr>
        <p:spPr>
          <a:xfrm>
            <a:off x="708992" y="2745928"/>
            <a:ext cx="3366619" cy="22633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Font typeface="Arial"/>
              <a:buNone/>
            </a:pPr>
            <a:r>
              <a:rPr lang="en-US"/>
              <a:t>THANK</a:t>
            </a:r>
            <a:br>
              <a:rPr lang="en-US"/>
            </a:br>
            <a:r>
              <a:rPr lang="en-US"/>
              <a:t> YOU</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8"/>
          <p:cNvSpPr txBox="1">
            <a:spLocks noGrp="1"/>
          </p:cNvSpPr>
          <p:nvPr>
            <p:ph type="title"/>
          </p:nvPr>
        </p:nvSpPr>
        <p:spPr>
          <a:xfrm>
            <a:off x="445551" y="145675"/>
            <a:ext cx="11461800" cy="130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a:t>Workforce Administrator Report Out</a:t>
            </a:r>
            <a:endParaRPr/>
          </a:p>
        </p:txBody>
      </p:sp>
      <p:sp>
        <p:nvSpPr>
          <p:cNvPr id="317" name="Google Shape;317;p48"/>
          <p:cNvSpPr txBox="1">
            <a:spLocks noGrp="1"/>
          </p:cNvSpPr>
          <p:nvPr>
            <p:ph type="body" idx="1"/>
          </p:nvPr>
        </p:nvSpPr>
        <p:spPr>
          <a:xfrm>
            <a:off x="445540" y="886025"/>
            <a:ext cx="11551200" cy="38046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US"/>
              <a:t>NGA Conference	</a:t>
            </a:r>
            <a:endParaRPr/>
          </a:p>
          <a:p>
            <a:pPr marL="914400" lvl="1" indent="-381000" algn="l" rtl="0">
              <a:lnSpc>
                <a:spcPct val="90000"/>
              </a:lnSpc>
              <a:spcBef>
                <a:spcPts val="1000"/>
              </a:spcBef>
              <a:spcAft>
                <a:spcPts val="0"/>
              </a:spcAft>
              <a:buSzPts val="2400"/>
              <a:buChar char="•"/>
            </a:pPr>
            <a:r>
              <a:rPr lang="en-US"/>
              <a:t>Chairman Mark Gaspers- Appointed to Chairs Executive Committee</a:t>
            </a:r>
            <a:endParaRPr/>
          </a:p>
          <a:p>
            <a:pPr marL="914400" lvl="1" indent="-381000" algn="l" rtl="0">
              <a:lnSpc>
                <a:spcPct val="90000"/>
              </a:lnSpc>
              <a:spcBef>
                <a:spcPts val="1000"/>
              </a:spcBef>
              <a:spcAft>
                <a:spcPts val="0"/>
              </a:spcAft>
              <a:buSzPts val="2400"/>
              <a:buChar char="•"/>
            </a:pPr>
            <a:r>
              <a:rPr lang="en-US"/>
              <a:t>WIOA State Planning</a:t>
            </a:r>
            <a:endParaRPr/>
          </a:p>
          <a:p>
            <a:pPr marL="914400" lvl="1" indent="-381000" algn="l" rtl="0">
              <a:lnSpc>
                <a:spcPct val="90000"/>
              </a:lnSpc>
              <a:spcBef>
                <a:spcPts val="1000"/>
              </a:spcBef>
              <a:spcAft>
                <a:spcPts val="0"/>
              </a:spcAft>
              <a:buClr>
                <a:schemeClr val="accent2"/>
              </a:buClr>
              <a:buSzPts val="2400"/>
              <a:buChar char="•"/>
            </a:pPr>
            <a:r>
              <a:rPr lang="en-US">
                <a:solidFill>
                  <a:schemeClr val="accent2"/>
                </a:solidFill>
              </a:rPr>
              <a:t>Apprenticeships</a:t>
            </a:r>
            <a:endParaRPr>
              <a:solidFill>
                <a:schemeClr val="accent2"/>
              </a:solidFill>
            </a:endParaRPr>
          </a:p>
          <a:p>
            <a:pPr marL="914400" lvl="1" indent="-381000" algn="l" rtl="0">
              <a:lnSpc>
                <a:spcPct val="90000"/>
              </a:lnSpc>
              <a:spcBef>
                <a:spcPts val="1000"/>
              </a:spcBef>
              <a:spcAft>
                <a:spcPts val="0"/>
              </a:spcAft>
              <a:buClr>
                <a:schemeClr val="accent2"/>
              </a:buClr>
              <a:buSzPts val="2400"/>
              <a:buChar char="•"/>
            </a:pPr>
            <a:r>
              <a:rPr lang="en-US">
                <a:solidFill>
                  <a:schemeClr val="accent2"/>
                </a:solidFill>
              </a:rPr>
              <a:t>Youth Employment and Career Prep</a:t>
            </a:r>
            <a:endParaRPr>
              <a:solidFill>
                <a:schemeClr val="accent2"/>
              </a:solidFill>
            </a:endParaRPr>
          </a:p>
          <a:p>
            <a:pPr marL="457200" lvl="0" indent="-406400" algn="l" rtl="0">
              <a:lnSpc>
                <a:spcPct val="90000"/>
              </a:lnSpc>
              <a:spcBef>
                <a:spcPts val="1000"/>
              </a:spcBef>
              <a:spcAft>
                <a:spcPts val="0"/>
              </a:spcAft>
              <a:buSzPts val="2800"/>
              <a:buChar char="•"/>
            </a:pPr>
            <a:r>
              <a:rPr lang="en-US"/>
              <a:t>DOL Vision 2030 Meeting</a:t>
            </a:r>
            <a:endParaRPr/>
          </a:p>
          <a:p>
            <a:pPr marL="914400" lvl="1" indent="-381000" algn="l" rtl="0">
              <a:lnSpc>
                <a:spcPct val="90000"/>
              </a:lnSpc>
              <a:spcBef>
                <a:spcPts val="1000"/>
              </a:spcBef>
              <a:spcAft>
                <a:spcPts val="0"/>
              </a:spcAft>
              <a:buSzPts val="2400"/>
              <a:buChar char="•"/>
            </a:pPr>
            <a:r>
              <a:rPr lang="en-US"/>
              <a:t>The Reemployment Services and Eligibility Assessments (RESEA) </a:t>
            </a:r>
            <a:endParaRPr/>
          </a:p>
          <a:p>
            <a:pPr marL="914400" lvl="1" indent="-381000" algn="l" rtl="0">
              <a:lnSpc>
                <a:spcPct val="90000"/>
              </a:lnSpc>
              <a:spcBef>
                <a:spcPts val="1000"/>
              </a:spcBef>
              <a:spcAft>
                <a:spcPts val="0"/>
              </a:spcAft>
              <a:buClr>
                <a:schemeClr val="accent2"/>
              </a:buClr>
              <a:buSzPts val="2400"/>
              <a:buChar char="•"/>
            </a:pPr>
            <a:r>
              <a:rPr lang="en-US">
                <a:solidFill>
                  <a:schemeClr val="accent2"/>
                </a:solidFill>
              </a:rPr>
              <a:t>Apprenticeships</a:t>
            </a:r>
            <a:endParaRPr>
              <a:solidFill>
                <a:schemeClr val="accent2"/>
              </a:solidFill>
            </a:endParaRPr>
          </a:p>
          <a:p>
            <a:pPr marL="914400" lvl="1" indent="-381000" algn="l" rtl="0">
              <a:lnSpc>
                <a:spcPct val="90000"/>
              </a:lnSpc>
              <a:spcBef>
                <a:spcPts val="1000"/>
              </a:spcBef>
              <a:spcAft>
                <a:spcPts val="0"/>
              </a:spcAft>
              <a:buClr>
                <a:schemeClr val="accent2"/>
              </a:buClr>
              <a:buSzPts val="2400"/>
              <a:buChar char="•"/>
            </a:pPr>
            <a:r>
              <a:rPr lang="en-US">
                <a:solidFill>
                  <a:schemeClr val="accent2"/>
                </a:solidFill>
              </a:rPr>
              <a:t>Infrastructure</a:t>
            </a:r>
            <a:endParaRPr>
              <a:solidFill>
                <a:schemeClr val="accent2"/>
              </a:solidFill>
            </a:endParaRPr>
          </a:p>
          <a:p>
            <a:pPr marL="914400" lvl="1" indent="-381000" algn="l" rtl="0">
              <a:lnSpc>
                <a:spcPct val="90000"/>
              </a:lnSpc>
              <a:spcBef>
                <a:spcPts val="1000"/>
              </a:spcBef>
              <a:spcAft>
                <a:spcPts val="0"/>
              </a:spcAft>
              <a:buClr>
                <a:schemeClr val="accent2"/>
              </a:buClr>
              <a:buSzPts val="2400"/>
              <a:buChar char="•"/>
            </a:pPr>
            <a:r>
              <a:rPr lang="en-US">
                <a:solidFill>
                  <a:schemeClr val="accent2"/>
                </a:solidFill>
              </a:rPr>
              <a:t>Sector Strategies- High Quality Jobs</a:t>
            </a:r>
            <a:endParaRPr>
              <a:solidFill>
                <a:schemeClr val="accent2"/>
              </a:solidFill>
            </a:endParaRPr>
          </a:p>
          <a:p>
            <a:pPr marL="0" lvl="0" indent="0" algn="l" rtl="0">
              <a:lnSpc>
                <a:spcPct val="90000"/>
              </a:lnSpc>
              <a:spcBef>
                <a:spcPts val="1000"/>
              </a:spcBef>
              <a:spcAft>
                <a:spcPts val="0"/>
              </a:spcAft>
              <a:buNone/>
            </a:pPr>
            <a:r>
              <a:rPr lang="en-US" sz="1800">
                <a:solidFill>
                  <a:schemeClr val="accent2"/>
                </a:solidFill>
              </a:rPr>
              <a:t>														</a:t>
            </a:r>
            <a:r>
              <a:rPr lang="en-US" sz="1800" b="1">
                <a:solidFill>
                  <a:schemeClr val="accent2"/>
                </a:solidFill>
              </a:rPr>
              <a:t>* Council priorities identified in Strategic Plan</a:t>
            </a:r>
            <a:endParaRPr sz="1800" b="1">
              <a:solidFill>
                <a:schemeClr val="accent2"/>
              </a:solidFill>
            </a:endParaRPr>
          </a:p>
          <a:p>
            <a:pPr marL="1371600" lvl="0" indent="0" algn="l" rtl="0">
              <a:spcBef>
                <a:spcPts val="1000"/>
              </a:spcBef>
              <a:spcAft>
                <a:spcPts val="0"/>
              </a:spcAft>
              <a:buNone/>
            </a:pPr>
            <a:endParaRPr sz="2800"/>
          </a:p>
        </p:txBody>
      </p:sp>
      <p:sp>
        <p:nvSpPr>
          <p:cNvPr id="318" name="Google Shape;318;p48"/>
          <p:cNvSpPr txBox="1">
            <a:spLocks noGrp="1"/>
          </p:cNvSpPr>
          <p:nvPr>
            <p:ph type="sldNum" idx="12"/>
          </p:nvPr>
        </p:nvSpPr>
        <p:spPr>
          <a:xfrm>
            <a:off x="9033387" y="633668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9"/>
          <p:cNvSpPr txBox="1">
            <a:spLocks noGrp="1"/>
          </p:cNvSpPr>
          <p:nvPr>
            <p:ph type="title"/>
          </p:nvPr>
        </p:nvSpPr>
        <p:spPr>
          <a:xfrm>
            <a:off x="150267" y="504800"/>
            <a:ext cx="8543100" cy="82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r>
              <a:rPr lang="en-US" sz="3600"/>
              <a:t>Maui Assistance: How Can We Help?</a:t>
            </a:r>
            <a:r>
              <a:rPr lang="en-US" sz="4300"/>
              <a:t> </a:t>
            </a:r>
            <a:endParaRPr sz="4300"/>
          </a:p>
        </p:txBody>
      </p:sp>
      <p:sp>
        <p:nvSpPr>
          <p:cNvPr id="325" name="Google Shape;325;p49"/>
          <p:cNvSpPr txBox="1">
            <a:spLocks noGrp="1"/>
          </p:cNvSpPr>
          <p:nvPr>
            <p:ph type="body" idx="1"/>
          </p:nvPr>
        </p:nvSpPr>
        <p:spPr>
          <a:xfrm>
            <a:off x="150267" y="1330800"/>
            <a:ext cx="8543100" cy="446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100"/>
              </a:spcBef>
              <a:spcAft>
                <a:spcPts val="0"/>
              </a:spcAft>
              <a:buNone/>
            </a:pPr>
            <a:r>
              <a:rPr lang="en-US" sz="1700" b="1">
                <a:solidFill>
                  <a:schemeClr val="accent2"/>
                </a:solidFill>
              </a:rPr>
              <a:t>Maui United Way: Fire Disaster Relief </a:t>
            </a:r>
            <a:endParaRPr sz="1700" b="1">
              <a:solidFill>
                <a:schemeClr val="accent2"/>
              </a:solidFill>
            </a:endParaRPr>
          </a:p>
          <a:p>
            <a:pPr marL="609600" lvl="0" indent="-412750" algn="l" rtl="0">
              <a:lnSpc>
                <a:spcPct val="100000"/>
              </a:lnSpc>
              <a:spcBef>
                <a:spcPts val="1100"/>
              </a:spcBef>
              <a:spcAft>
                <a:spcPts val="0"/>
              </a:spcAft>
              <a:buSzPts val="1700"/>
              <a:buChar char="•"/>
            </a:pPr>
            <a:r>
              <a:rPr lang="en-US" sz="1700" u="sng">
                <a:solidFill>
                  <a:schemeClr val="hlink"/>
                </a:solidFill>
                <a:hlinkClick r:id="rId3"/>
              </a:rPr>
              <a:t>https://mauiunitedway.org/</a:t>
            </a:r>
            <a:endParaRPr sz="1700"/>
          </a:p>
          <a:p>
            <a:pPr marL="0" lvl="0" indent="0" algn="l" rtl="0">
              <a:lnSpc>
                <a:spcPct val="100000"/>
              </a:lnSpc>
              <a:spcBef>
                <a:spcPts val="1100"/>
              </a:spcBef>
              <a:spcAft>
                <a:spcPts val="0"/>
              </a:spcAft>
              <a:buNone/>
            </a:pPr>
            <a:r>
              <a:rPr lang="en-US" sz="1700" b="1">
                <a:solidFill>
                  <a:schemeClr val="accent2"/>
                </a:solidFill>
              </a:rPr>
              <a:t>Council for Native Hawaiian Advancement: </a:t>
            </a:r>
            <a:r>
              <a:rPr lang="en-US" sz="1700" b="1">
                <a:solidFill>
                  <a:schemeClr val="accent2"/>
                </a:solidFill>
                <a:highlight>
                  <a:srgbClr val="FFFFFF"/>
                </a:highlight>
              </a:rPr>
              <a:t>Kākoʻo Maui Fund</a:t>
            </a:r>
            <a:endParaRPr sz="1700" b="1">
              <a:solidFill>
                <a:schemeClr val="accent2"/>
              </a:solidFill>
            </a:endParaRPr>
          </a:p>
          <a:p>
            <a:pPr marL="609600" lvl="0" indent="-412750" algn="l" rtl="0">
              <a:lnSpc>
                <a:spcPct val="100000"/>
              </a:lnSpc>
              <a:spcBef>
                <a:spcPts val="1100"/>
              </a:spcBef>
              <a:spcAft>
                <a:spcPts val="0"/>
              </a:spcAft>
              <a:buSzPts val="1700"/>
              <a:buChar char="•"/>
            </a:pPr>
            <a:r>
              <a:rPr lang="en-US" sz="1700" u="sng">
                <a:solidFill>
                  <a:schemeClr val="hlink"/>
                </a:solidFill>
                <a:hlinkClick r:id="rId4"/>
              </a:rPr>
              <a:t>https://hawaiiancouncil.org/helpmaui</a:t>
            </a:r>
            <a:r>
              <a:rPr lang="en-US" sz="1700"/>
              <a:t>  </a:t>
            </a:r>
            <a:endParaRPr sz="1700"/>
          </a:p>
          <a:p>
            <a:pPr marL="0" lvl="0" indent="0" algn="l" rtl="0">
              <a:lnSpc>
                <a:spcPct val="100000"/>
              </a:lnSpc>
              <a:spcBef>
                <a:spcPts val="1100"/>
              </a:spcBef>
              <a:spcAft>
                <a:spcPts val="0"/>
              </a:spcAft>
              <a:buNone/>
            </a:pPr>
            <a:r>
              <a:rPr lang="en-US" sz="1700" b="1">
                <a:solidFill>
                  <a:schemeClr val="accent2"/>
                </a:solidFill>
              </a:rPr>
              <a:t>Maui Strong Fund: Focus on rapid response and recovery.</a:t>
            </a:r>
            <a:endParaRPr sz="1700" b="1">
              <a:solidFill>
                <a:schemeClr val="accent2"/>
              </a:solidFill>
            </a:endParaRPr>
          </a:p>
          <a:p>
            <a:pPr marL="609600" lvl="0" indent="-412750" algn="l" rtl="0">
              <a:lnSpc>
                <a:spcPct val="100000"/>
              </a:lnSpc>
              <a:spcBef>
                <a:spcPts val="1100"/>
              </a:spcBef>
              <a:spcAft>
                <a:spcPts val="0"/>
              </a:spcAft>
              <a:buSzPts val="1700"/>
              <a:buChar char="•"/>
            </a:pPr>
            <a:r>
              <a:rPr lang="en-US" sz="1700" u="sng">
                <a:solidFill>
                  <a:schemeClr val="hlink"/>
                </a:solidFill>
                <a:hlinkClick r:id="rId5"/>
              </a:rPr>
              <a:t>https://www.hawaiicommunityfoundation.org/strengthening/maui-strong-fund</a:t>
            </a:r>
            <a:r>
              <a:rPr lang="en-US" sz="1700"/>
              <a:t> </a:t>
            </a:r>
            <a:endParaRPr sz="1700"/>
          </a:p>
          <a:p>
            <a:pPr marL="0" lvl="0" indent="0" algn="l" rtl="0">
              <a:lnSpc>
                <a:spcPct val="100000"/>
              </a:lnSpc>
              <a:spcBef>
                <a:spcPts val="1100"/>
              </a:spcBef>
              <a:spcAft>
                <a:spcPts val="0"/>
              </a:spcAft>
              <a:buNone/>
            </a:pPr>
            <a:r>
              <a:rPr lang="en-US" sz="1700" b="1">
                <a:solidFill>
                  <a:schemeClr val="accent2"/>
                </a:solidFill>
              </a:rPr>
              <a:t>University of Hawai’i Foundation: Support students, faculty, staff, and the Maui educational community</a:t>
            </a:r>
            <a:endParaRPr sz="1700" b="1">
              <a:solidFill>
                <a:schemeClr val="accent2"/>
              </a:solidFill>
            </a:endParaRPr>
          </a:p>
          <a:p>
            <a:pPr marL="609600" lvl="0" indent="-412750" algn="l" rtl="0">
              <a:lnSpc>
                <a:spcPct val="100000"/>
              </a:lnSpc>
              <a:spcBef>
                <a:spcPts val="1100"/>
              </a:spcBef>
              <a:spcAft>
                <a:spcPts val="0"/>
              </a:spcAft>
              <a:buSzPts val="1700"/>
              <a:buChar char="•"/>
            </a:pPr>
            <a:r>
              <a:rPr lang="en-US" sz="1700" u="sng">
                <a:solidFill>
                  <a:schemeClr val="hlink"/>
                </a:solidFill>
                <a:hlinkClick r:id="rId6"/>
              </a:rPr>
              <a:t>https://www.uhfoundation.org/give/giving-opportunity/help-maui</a:t>
            </a:r>
            <a:endParaRPr sz="1700"/>
          </a:p>
          <a:p>
            <a:pPr marL="0" lvl="0" indent="0" algn="l" rtl="0">
              <a:lnSpc>
                <a:spcPct val="100000"/>
              </a:lnSpc>
              <a:spcBef>
                <a:spcPts val="1100"/>
              </a:spcBef>
              <a:spcAft>
                <a:spcPts val="0"/>
              </a:spcAft>
              <a:buNone/>
            </a:pPr>
            <a:r>
              <a:rPr lang="en-US" sz="1700" b="1">
                <a:solidFill>
                  <a:schemeClr val="accent2"/>
                </a:solidFill>
              </a:rPr>
              <a:t>Feed The People: Providing food for shelters in partnership with the Salvation Army and The Red Cross</a:t>
            </a:r>
            <a:endParaRPr sz="1700" b="1">
              <a:solidFill>
                <a:schemeClr val="accent2"/>
              </a:solidFill>
            </a:endParaRPr>
          </a:p>
          <a:p>
            <a:pPr marL="609600" lvl="0" indent="-412750" algn="l" rtl="0">
              <a:lnSpc>
                <a:spcPct val="100000"/>
              </a:lnSpc>
              <a:spcBef>
                <a:spcPts val="1100"/>
              </a:spcBef>
              <a:spcAft>
                <a:spcPts val="0"/>
              </a:spcAft>
              <a:buSzPts val="1700"/>
              <a:buChar char="•"/>
            </a:pPr>
            <a:r>
              <a:rPr lang="en-US" sz="1700" u="sng">
                <a:solidFill>
                  <a:schemeClr val="hlink"/>
                </a:solidFill>
                <a:hlinkClick r:id="rId7"/>
              </a:rPr>
              <a:t>https://www.chefhui.com/maui-relief</a:t>
            </a:r>
            <a:r>
              <a:rPr lang="en-US" sz="1700"/>
              <a:t> </a:t>
            </a:r>
            <a:endParaRPr sz="1700"/>
          </a:p>
          <a:p>
            <a:pPr marL="0" lvl="0" indent="0" algn="l" rtl="0">
              <a:lnSpc>
                <a:spcPct val="100000"/>
              </a:lnSpc>
              <a:spcBef>
                <a:spcPts val="1100"/>
              </a:spcBef>
              <a:spcAft>
                <a:spcPts val="0"/>
              </a:spcAft>
              <a:buNone/>
            </a:pPr>
            <a:endParaRPr sz="1500" b="1"/>
          </a:p>
          <a:p>
            <a:pPr marL="0" lvl="0" indent="0" algn="l" rtl="0">
              <a:lnSpc>
                <a:spcPct val="100000"/>
              </a:lnSpc>
              <a:spcBef>
                <a:spcPts val="1100"/>
              </a:spcBef>
              <a:spcAft>
                <a:spcPts val="0"/>
              </a:spcAft>
              <a:buNone/>
            </a:pPr>
            <a:endParaRPr sz="2300"/>
          </a:p>
        </p:txBody>
      </p:sp>
      <p:sp>
        <p:nvSpPr>
          <p:cNvPr id="326" name="Google Shape;326;p49"/>
          <p:cNvSpPr txBox="1">
            <a:spLocks noGrp="1"/>
          </p:cNvSpPr>
          <p:nvPr>
            <p:ph type="sldNum" idx="12"/>
          </p:nvPr>
        </p:nvSpPr>
        <p:spPr>
          <a:xfrm>
            <a:off x="12044516" y="8448915"/>
            <a:ext cx="3657600" cy="486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pic>
        <p:nvPicPr>
          <p:cNvPr id="327" name="Google Shape;327;p49"/>
          <p:cNvPicPr preferRelativeResize="0"/>
          <p:nvPr/>
        </p:nvPicPr>
        <p:blipFill>
          <a:blip r:embed="rId8">
            <a:alphaModFix/>
          </a:blip>
          <a:stretch>
            <a:fillRect/>
          </a:stretch>
        </p:blipFill>
        <p:spPr>
          <a:xfrm>
            <a:off x="8810500" y="388567"/>
            <a:ext cx="3178302" cy="2874900"/>
          </a:xfrm>
          <a:prstGeom prst="rect">
            <a:avLst/>
          </a:prstGeom>
          <a:noFill/>
          <a:ln>
            <a:noFill/>
          </a:ln>
        </p:spPr>
      </p:pic>
      <p:sp>
        <p:nvSpPr>
          <p:cNvPr id="328" name="Google Shape;328;p49"/>
          <p:cNvSpPr txBox="1"/>
          <p:nvPr/>
        </p:nvSpPr>
        <p:spPr>
          <a:xfrm>
            <a:off x="8810500" y="3381700"/>
            <a:ext cx="3297600" cy="1123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i="1">
                <a:solidFill>
                  <a:srgbClr val="666666"/>
                </a:solidFill>
                <a:highlight>
                  <a:srgbClr val="FFFFFF"/>
                </a:highlight>
              </a:rPr>
              <a:t>A‘ohe hana nui ka alu‘ia. </a:t>
            </a:r>
            <a:endParaRPr sz="1900" b="1" i="1">
              <a:solidFill>
                <a:srgbClr val="666666"/>
              </a:solidFill>
              <a:highlight>
                <a:srgbClr val="FFFFFF"/>
              </a:highlight>
            </a:endParaRPr>
          </a:p>
          <a:p>
            <a:pPr marL="0" lvl="0" indent="0" algn="l" rtl="0">
              <a:spcBef>
                <a:spcPts val="0"/>
              </a:spcBef>
              <a:spcAft>
                <a:spcPts val="0"/>
              </a:spcAft>
              <a:buNone/>
            </a:pPr>
            <a:r>
              <a:rPr lang="en-US" sz="1900" b="1" i="1">
                <a:solidFill>
                  <a:srgbClr val="666666"/>
                </a:solidFill>
                <a:highlight>
                  <a:srgbClr val="FFFFFF"/>
                </a:highlight>
              </a:rPr>
              <a:t>No task is too big when done together.</a:t>
            </a:r>
            <a:endParaRPr sz="2000" b="1" i="1"/>
          </a:p>
        </p:txBody>
      </p:sp>
    </p:spTree>
  </p:cSld>
  <p:clrMapOvr>
    <a:masterClrMapping/>
  </p:clrMapOvr>
</p:sld>
</file>

<file path=ppt/theme/theme1.xml><?xml version="1.0" encoding="utf-8"?>
<a:theme xmlns:a="http://schemas.openxmlformats.org/drawingml/2006/main" name="Templates - Single Logo">
  <a:themeElements>
    <a:clrScheme name="Custom 1">
      <a:dk1>
        <a:srgbClr val="132E51"/>
      </a:dk1>
      <a:lt1>
        <a:srgbClr val="FFFFFF"/>
      </a:lt1>
      <a:dk2>
        <a:srgbClr val="6BB9CA"/>
      </a:dk2>
      <a:lt2>
        <a:srgbClr val="000000"/>
      </a:lt2>
      <a:accent1>
        <a:srgbClr val="132E51"/>
      </a:accent1>
      <a:accent2>
        <a:srgbClr val="DF4526"/>
      </a:accent2>
      <a:accent3>
        <a:srgbClr val="6BB9CA"/>
      </a:accent3>
      <a:accent4>
        <a:srgbClr val="799B3E"/>
      </a:accent4>
      <a:accent5>
        <a:srgbClr val="EEA94F"/>
      </a:accent5>
      <a:accent6>
        <a:srgbClr val="000000"/>
      </a:accent6>
      <a:hlink>
        <a:srgbClr val="112E51"/>
      </a:hlink>
      <a:folHlink>
        <a:srgbClr val="DE452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rs - Single Logo">
  <a:themeElements>
    <a:clrScheme name="ACA Colors">
      <a:dk1>
        <a:srgbClr val="132E51"/>
      </a:dk1>
      <a:lt1>
        <a:srgbClr val="FFFFFF"/>
      </a:lt1>
      <a:dk2>
        <a:srgbClr val="6BB9CA"/>
      </a:dk2>
      <a:lt2>
        <a:srgbClr val="000000"/>
      </a:lt2>
      <a:accent1>
        <a:srgbClr val="132E51"/>
      </a:accent1>
      <a:accent2>
        <a:srgbClr val="DF4526"/>
      </a:accent2>
      <a:accent3>
        <a:srgbClr val="6BB9CA"/>
      </a:accent3>
      <a:accent4>
        <a:srgbClr val="799B3E"/>
      </a:accent4>
      <a:accent5>
        <a:srgbClr val="EEA94F"/>
      </a:accent5>
      <a:accent6>
        <a:srgbClr val="000000"/>
      </a:accent6>
      <a:hlink>
        <a:srgbClr val="112E51"/>
      </a:hlink>
      <a:folHlink>
        <a:srgbClr val="DE452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3132</Words>
  <Application>Microsoft Office PowerPoint</Application>
  <PresentationFormat>Widescreen</PresentationFormat>
  <Paragraphs>471</Paragraphs>
  <Slides>72</Slides>
  <Notes>72</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72</vt:i4>
      </vt:variant>
    </vt:vector>
  </HeadingPairs>
  <TitlesOfParts>
    <vt:vector size="77" baseType="lpstr">
      <vt:lpstr>Arial</vt:lpstr>
      <vt:lpstr>Calibri</vt:lpstr>
      <vt:lpstr>Templates - Single Logo</vt:lpstr>
      <vt:lpstr>Dividers - Single Logo</vt:lpstr>
      <vt:lpstr>Office Theme</vt:lpstr>
      <vt:lpstr>PowerPoint Presentation</vt:lpstr>
      <vt:lpstr>OPENING REMARKS</vt:lpstr>
      <vt:lpstr>CELEBRATE PHOENIX ELECTRICAL </vt:lpstr>
      <vt:lpstr> Phoenix Electrical Celebrates 80th Anniversary!</vt:lpstr>
      <vt:lpstr>WORKFORCE ADMINISTRATOR REPORT OUT</vt:lpstr>
      <vt:lpstr>Welcome Director Contreras </vt:lpstr>
      <vt:lpstr>PowerPoint Presentation</vt:lpstr>
      <vt:lpstr>Workforce Administrator Report Out</vt:lpstr>
      <vt:lpstr>Maui Assistance: How Can We Help? </vt:lpstr>
      <vt:lpstr>Workforce Administrator Report Out</vt:lpstr>
      <vt:lpstr>Workforce Administrator Report Out</vt:lpstr>
      <vt:lpstr>Workforce Administrator Report Out</vt:lpstr>
      <vt:lpstr>COUNCIL POLICIES </vt:lpstr>
      <vt:lpstr>Policy Overview </vt:lpstr>
      <vt:lpstr>Funding Allocation Policy</vt:lpstr>
      <vt:lpstr>Local Board Recertification Policy</vt:lpstr>
      <vt:lpstr>Substantial Violation, Sanctions, Decertification and Reorganization Policy</vt:lpstr>
      <vt:lpstr>Designation of Local Workforce Development Areas Policy</vt:lpstr>
      <vt:lpstr>Local Plan Submission and Modification Policy </vt:lpstr>
      <vt:lpstr>LOCAL PLANS </vt:lpstr>
      <vt:lpstr>Local Plan Proposed Changes</vt:lpstr>
      <vt:lpstr>PowerPoint Presentation</vt:lpstr>
      <vt:lpstr>CONSENT AGENDA</vt:lpstr>
      <vt:lpstr>Consent Agenda Transition</vt:lpstr>
      <vt:lpstr>ANNUAL REPORT</vt:lpstr>
      <vt:lpstr>Council Annual Report</vt:lpstr>
      <vt:lpstr>. </vt:lpstr>
      <vt:lpstr>PY2024-2027 Workforce Plan: Economic &amp; Workforce Analysis</vt:lpstr>
      <vt:lpstr>POPULATION ANALYSIS</vt:lpstr>
      <vt:lpstr>PowerPoint Presentation</vt:lpstr>
      <vt:lpstr>PowerPoint Presentation</vt:lpstr>
      <vt:lpstr>PowerPoint Presentation</vt:lpstr>
      <vt:lpstr>PowerPoint Presentation</vt:lpstr>
      <vt:lpstr>PowerPoint Presentation</vt:lpstr>
      <vt:lpstr>ECONOMIC ANALYSIS</vt:lpstr>
      <vt:lpstr>PowerPoint Presentation</vt:lpstr>
      <vt:lpstr>PowerPoint Presentation</vt:lpstr>
      <vt:lpstr>PowerPoint Presentation</vt:lpstr>
      <vt:lpstr>PowerPoint Presentation</vt:lpstr>
      <vt:lpstr>PowerPoint Presentation</vt:lpstr>
      <vt:lpstr>LABOR FORCE PARTICIPATION RATE BY AGE</vt:lpstr>
      <vt:lpstr>ARIZONA POPULATION PYRAMID </vt:lpstr>
      <vt:lpstr>PowerPoint Presentation</vt:lpstr>
      <vt:lpstr>PowerPoint Presentation</vt:lpstr>
      <vt:lpstr>IN-DEMAND INDUSTRY AND OCCUPATION CONSIDERATIONS</vt:lpstr>
      <vt:lpstr>PowerPoint Presentation</vt:lpstr>
      <vt:lpstr>PowerPoint Presentation</vt:lpstr>
      <vt:lpstr>PowerPoint Presentation</vt:lpstr>
      <vt:lpstr>PowerPoint Presentation</vt:lpstr>
      <vt:lpstr>PERFORMANCE ANALYSIS &amp; NEXT STEPS</vt:lpstr>
      <vt:lpstr>PowerPoint Presentation</vt:lpstr>
      <vt:lpstr>PowerPoint Presentation</vt:lpstr>
      <vt:lpstr>Collaborate in Initiatives Across State</vt:lpstr>
      <vt:lpstr>PowerPoint Presentation</vt:lpstr>
      <vt:lpstr>THANK YOU! Questions?  Contact www.laborstats.az.gov labor.info@oeo.az.gov</vt:lpstr>
      <vt:lpstr>STATE PLAN UPDATE</vt:lpstr>
      <vt:lpstr>State Plan Timeline</vt:lpstr>
      <vt:lpstr>DES REORGANIZATION</vt:lpstr>
      <vt:lpstr>DES Reorganization</vt:lpstr>
      <vt:lpstr>DES Reorganization</vt:lpstr>
      <vt:lpstr>DES Reorganization</vt:lpstr>
      <vt:lpstr>DES Reorganization</vt:lpstr>
      <vt:lpstr>DES Reorganization</vt:lpstr>
      <vt:lpstr>RAPID RESPONSE UPDATE</vt:lpstr>
      <vt:lpstr>PowerPoint Presentation</vt:lpstr>
      <vt:lpstr>PowerPoint Presentation</vt:lpstr>
      <vt:lpstr>PowerPoint Presentation</vt:lpstr>
      <vt:lpstr>PowerPoint Presentation</vt:lpstr>
      <vt:lpstr>UPCOMING 2024 WORKFORCE ARIZONA COUNCIL DATES </vt:lpstr>
      <vt:lpstr>Workforce Arizona Council 2024 Meeting Dates</vt:lpstr>
      <vt:lpstr>WORKFORCE ARIZONA COUNCIL ROUNDTABLE DISCUSSION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M Gallagher</dc:creator>
  <cp:lastModifiedBy>Erin M Gallagher</cp:lastModifiedBy>
  <cp:revision>1</cp:revision>
  <dcterms:modified xsi:type="dcterms:W3CDTF">2023-09-06T00:32:11Z</dcterms:modified>
</cp:coreProperties>
</file>